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2.xml" ContentType="application/vnd.openxmlformats-officedocument.presentationml.slide+xml"/>
  <Override PartName="/ppt/slides/slide9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heme/themeOverride9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theme/themeOverride105.xml" ContentType="application/vnd.openxmlformats-officedocument.themeOverr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theme/themeOverride106.xml" ContentType="application/vnd.openxmlformats-officedocument.themeOverride+xml"/>
  <Override PartName="/ppt/theme/themeOverride107.xml" ContentType="application/vnd.openxmlformats-officedocument.themeOverride+xml"/>
  <Override PartName="/ppt/theme/themeOverride108.xml" ContentType="application/vnd.openxmlformats-officedocument.themeOverride+xml"/>
  <Override PartName="/ppt/theme/themeOverride109.xml" ContentType="application/vnd.openxmlformats-officedocument.themeOverride+xml"/>
  <Override PartName="/ppt/theme/themeOverride110.xml" ContentType="application/vnd.openxmlformats-officedocument.themeOverride+xml"/>
  <Override PartName="/ppt/theme/themeOverride111.xml" ContentType="application/vnd.openxmlformats-officedocument.themeOverride+xml"/>
  <Override PartName="/ppt/theme/themeOverride112.xml" ContentType="application/vnd.openxmlformats-officedocument.themeOverr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648" r:id="rId4"/>
  </p:sldMasterIdLst>
  <p:notesMasterIdLst>
    <p:notesMasterId r:id="rId101"/>
  </p:notesMasterIdLst>
  <p:handoutMasterIdLst>
    <p:handoutMasterId r:id="rId102"/>
  </p:handoutMasterIdLst>
  <p:sldIdLst>
    <p:sldId id="256" r:id="rId5"/>
    <p:sldId id="375" r:id="rId6"/>
    <p:sldId id="275" r:id="rId16"/>
    <p:sldId id="412" r:id="rId107"/>
    <p:sldId id="413" r:id="rId108"/>
    <p:sldId id="414" r:id="rId109"/>
    <p:sldId id="415" r:id="rId110"/>
    <p:sldId id="411" r:id="rId97"/>
    <p:sldId id="416" r:id="rId111"/>
    <p:sldId id="417" r:id="rId112"/>
    <p:sldId id="418" r:id="rId1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8585"/>
    <a:srgbClr val="EDD4C1"/>
    <a:srgbClr val="F5CCB9"/>
    <a:srgbClr val="FBECD5"/>
    <a:srgbClr val="F8DD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4" autoAdjust="0"/>
    <p:restoredTop sz="94660"/>
  </p:normalViewPr>
  <p:slideViewPr>
    <p:cSldViewPr snapToGrid="0">
      <p:cViewPr varScale="1">
        <p:scale>
          <a:sx n="88" d="100"/>
          <a:sy n="88" d="100"/>
        </p:scale>
        <p:origin x="44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3187" y="48"/>
      </p:cViewPr>
      <p:guideLst/>
    </p:cSldViewPr>
  </p:notes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102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05" Type="http://schemas.openxmlformats.org/officeDocument/2006/relationships/theme" Target="theme/theme1.xml"/><Relationship Id="rId3" Type="http://schemas.openxmlformats.org/officeDocument/2006/relationships/customXml" Target="../customXml/item3.xml"/><Relationship Id="rId103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06" Type="http://schemas.openxmlformats.org/officeDocument/2006/relationships/tableStyles" Target="tableStyles.xml"/><Relationship Id="rId10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7" Type="http://schemas.openxmlformats.org/officeDocument/2006/relationships/slide" Target="slides/slide93.xml"/><Relationship Id="rId104" Type="http://schemas.openxmlformats.org/officeDocument/2006/relationships/viewProps" Target="viewProps.xml"/>  
  
  
  
  
  
  
  
  
  
  
  
  
  
  
  
  <Relationship Id="rId107" Type="http://schemas.openxmlformats.org/officeDocument/2006/relationships/slide" Target="slides/slide94.xml"/>
  <Relationship Id="rId108" Type="http://schemas.openxmlformats.org/officeDocument/2006/relationships/slide" Target="slides/slide95.xml"/>
  <Relationship Id="rId109" Type="http://schemas.openxmlformats.org/officeDocument/2006/relationships/slide" Target="slides/slide96.xml"/>
  <Relationship Id="rId110" Type="http://schemas.openxmlformats.org/officeDocument/2006/relationships/slide" Target="slides/slide97.xml"/>
  <Relationship Id="rId111" Type="http://schemas.openxmlformats.org/officeDocument/2006/relationships/slide" Target="slides/slide98.xml"/>
  <Relationship Id="rId112" Type="http://schemas.openxmlformats.org/officeDocument/2006/relationships/slide" Target="slides/slide99.xml"/>
  <Relationship Id="rId113" Type="http://schemas.openxmlformats.org/officeDocument/2006/relationships/slide" Target="slides/slide100.xml"/>
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A76F12D-2985-47C3-A07C-9F03DD159D5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4F83A19-1DC2-46DB-B3A1-ECF7C417E9E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9919E1-43AC-4CED-9500-DF4C100BDBF7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3D6289-F1C3-4041-A186-E428808BD1C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17ECA2-D3CC-4290-9914-977FED6D365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D98A85-43CB-4CDC-8FF1-647F52B29F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0913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9B7A66-B7EB-42C9-B5DD-873741A09959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3B4569-3B6E-468D-B981-DA515F47BC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2088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3B4569-3B6E-468D-B981-DA515F47BCE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5696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3B4569-3B6E-468D-B981-DA515F47BCE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8006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/>
          <p:cNvGrpSpPr/>
          <p:nvPr/>
        </p:nvGrpSpPr>
        <p:grpSpPr>
          <a:xfrm>
            <a:off x="-329674" y="-59376"/>
            <a:ext cx="12515851" cy="6934071"/>
            <a:chOff x="-329674" y="-51881"/>
            <a:chExt cx="12515851" cy="6934071"/>
          </a:xfrm>
        </p:grpSpPr>
        <p:sp>
          <p:nvSpPr>
            <p:cNvPr id="90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18"/>
            <p:cNvSpPr/>
            <p:nvPr/>
          </p:nvSpPr>
          <p:spPr bwMode="auto">
            <a:xfrm>
              <a:off x="6463239" y="15853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8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9" name="Rectangle 38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9236" y="2075504"/>
            <a:ext cx="8679915" cy="1748729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5400" spc="-150">
                <a:solidFill>
                  <a:srgbClr val="FFFE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9237" y="3906266"/>
            <a:ext cx="8673427" cy="1322587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197F3FD7-6DA2-41F7-8AD6-E0444E081A12}" type="datetime1">
              <a:rPr lang="en-US" smtClean="0"/>
              <a:t>10/15/2026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/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7" name="Group 26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8" name="Rectangle 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5248622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DECEF-64B4-4BAB-8200-FA2A63CBEF62}" type="datetime1">
              <a:rPr lang="en-US" smtClean="0"/>
              <a:t>10/15/2026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/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78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3259545" y="1186483"/>
            <a:ext cx="5666145" cy="4477933"/>
            <a:chOff x="3259545" y="1186483"/>
            <a:chExt cx="5666145" cy="4477933"/>
          </a:xfrm>
        </p:grpSpPr>
        <p:sp>
          <p:nvSpPr>
            <p:cNvPr id="99" name="Rectangle 98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1" name="Rectangle 100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216" y="2074730"/>
            <a:ext cx="5490224" cy="1689390"/>
          </a:xfrm>
        </p:spPr>
        <p:txBody>
          <a:bodyPr bIns="0" anchor="b">
            <a:normAutofit/>
          </a:bodyPr>
          <a:lstStyle>
            <a:lvl1pPr algn="ctr">
              <a:defRPr sz="4400">
                <a:solidFill>
                  <a:srgbClr val="FFFE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4215" y="3846851"/>
            <a:ext cx="5490223" cy="1383770"/>
          </a:xfrm>
        </p:spPr>
        <p:txBody>
          <a:bodyPr tIns="0"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A00F98E9-2EB4-44B5-AC7E-ED3C3881E6DB}" type="datetime1">
              <a:rPr lang="en-US" smtClean="0"/>
              <a:t>10/15/2026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/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0" name="Rectangle 5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0" y="2339669"/>
            <a:ext cx="3500828" cy="2470065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20878" y="803187"/>
            <a:ext cx="6269591" cy="238265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8447" y="3672162"/>
            <a:ext cx="6272022" cy="238358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60570814-66F8-4F54-A037-8043FA601765}" type="datetime1">
              <a:rPr lang="en-US" smtClean="0"/>
              <a:t>10/15/2026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r>
              <a:rPr lang="en-US" smtClean="0"/>
              <a:t/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0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1" name="Group 6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2" name="Rectangle 6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Rectangle 6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1" y="2363915"/>
            <a:ext cx="3500828" cy="2460497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5137" y="803185"/>
            <a:ext cx="6265088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5305" y="1488985"/>
            <a:ext cx="6264350" cy="169685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8653" y="3665887"/>
            <a:ext cx="6264414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8447" y="4351687"/>
            <a:ext cx="6265588" cy="17040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CAFC492A-6DBC-4CC1-B0AA-A321F7998454}" type="datetime1">
              <a:rPr lang="en-US" smtClean="0"/>
              <a:t>10/15/2026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r>
              <a:rPr lang="en-US" smtClean="0"/>
              <a:t/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4" name="Group 23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5" name="Rectangle 24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7E52A-75C0-45FE-AFE1-2E00E057A062}" type="datetime1">
              <a:rPr lang="en-US" smtClean="0"/>
              <a:t>10/15/2026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/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9F459636-B0C0-4EAD-AE65-4FEC47F408D0}" type="datetime1">
              <a:rPr lang="en-US" smtClean="0"/>
              <a:t>10/15/2026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r>
              <a:rPr lang="en-US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5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6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1" name="Group 2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2" name="Rectangle 2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52026"/>
            <a:ext cx="3501197" cy="1223298"/>
          </a:xfrm>
        </p:spPr>
        <p:txBody>
          <a:bodyPr bIns="0" anchor="b">
            <a:noAutofit/>
          </a:bodyPr>
          <a:lstStyle>
            <a:lvl1pPr algn="ctr">
              <a:defRPr sz="3200">
                <a:solidFill>
                  <a:srgbClr val="FFFE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9983" y="802809"/>
            <a:ext cx="6275035" cy="5249940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8631" y="3580186"/>
            <a:ext cx="3501197" cy="1221164"/>
          </a:xfrm>
        </p:spPr>
        <p:txBody>
          <a:bodyPr/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1C637-193B-4E4E-9F59-4A3D35548513}" type="datetime1">
              <a:rPr lang="en-US" smtClean="0"/>
              <a:t>10/15/2026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/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81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6" name="Group 75"/>
          <p:cNvGrpSpPr/>
          <p:nvPr/>
        </p:nvGrpSpPr>
        <p:grpSpPr>
          <a:xfrm>
            <a:off x="805336" y="1698331"/>
            <a:ext cx="5941540" cy="3470421"/>
            <a:chOff x="805336" y="1698331"/>
            <a:chExt cx="5941540" cy="3470421"/>
          </a:xfrm>
        </p:grpSpPr>
        <p:sp>
          <p:nvSpPr>
            <p:cNvPr id="77" name="Rectangle 76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Isosceles Triangle 9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43510" y="0"/>
            <a:ext cx="4648490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443" y="2360255"/>
            <a:ext cx="5776646" cy="1178032"/>
          </a:xfrm>
        </p:spPr>
        <p:txBody>
          <a:bodyPr bIns="0" anchor="b">
            <a:normAutofit/>
          </a:bodyPr>
          <a:lstStyle>
            <a:lvl1pPr>
              <a:defRPr sz="3600">
                <a:solidFill>
                  <a:srgbClr val="FFFE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443" y="3545012"/>
            <a:ext cx="5776646" cy="127419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14B63599-F2F9-4F6B-9646-A85647A2C507}" type="datetime1">
              <a:rPr lang="en-US" smtClean="0"/>
              <a:t>10/15/2026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5942203" cy="320040"/>
          </a:xfrm>
        </p:spPr>
        <p:txBody>
          <a:bodyPr/>
          <a:lstStyle/>
          <a:p>
            <a:r>
              <a:rPr lang="en-US" smtClean="0"/>
              <a:t/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28377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1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9983" y="794719"/>
            <a:ext cx="6275035" cy="525709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2EF2F-885F-49AF-A1FF-6F6B2B9D65FB}" type="datetime1">
              <a:rPr lang="en-US" smtClean="0"/>
              <a:t>10/15/2026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/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 flipH="1">
            <a:off x="0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7718948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07437" y="2349925"/>
            <a:ext cx="3501195" cy="2456442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2747" y="798444"/>
            <a:ext cx="6268622" cy="525730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80E729B5-FC50-427E-A48E-222BE46AFAB6}" type="datetime1">
              <a:rPr lang="en-US" smtClean="0"/>
              <a:t>10/15/2026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r>
              <a:rPr lang="en-US" smtClean="0"/>
              <a:t/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5000">
              <a:schemeClr val="accent1">
                <a:lumMod val="5000"/>
                <a:lumOff val="95000"/>
              </a:schemeClr>
            </a:gs>
            <a:gs pos="51000">
              <a:srgbClr val="FEB0A8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161" y="2358391"/>
            <a:ext cx="3498667" cy="2456485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34982" y="794719"/>
            <a:ext cx="5950036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6</a:t>
            </a:r>
          </a:p>
          <a:p>
            <a:pPr lvl="6"/>
            <a:r>
              <a:rPr lang="en-US" dirty="0"/>
              <a:t>7</a:t>
            </a:r>
          </a:p>
          <a:p>
            <a:pPr lvl="7"/>
            <a:r>
              <a:rPr lang="en-US" dirty="0"/>
              <a:t>8</a:t>
            </a:r>
          </a:p>
          <a:p>
            <a:pPr lvl="8"/>
            <a:r>
              <a:rPr lang="en-US" dirty="0"/>
              <a:t>9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4672" y="320040"/>
            <a:ext cx="3657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BC21F-FC38-4194-899D-C5E262130A7A}" type="datetime1">
              <a:rPr lang="en-US" smtClean="0"/>
              <a:t>10/15/2026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/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000" b="0" i="0" kern="1200" cap="none" spc="-15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9.xml"/></Relationships>
</file>

<file path=ppt/slides/_rels/slide93.xml.rels><?xml version="1.0" encoding="UTF-8" standalone="yes"?>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06.xml"/></Relationships>
</file>

<file path=ppt/slides/_rels/slide94.xml.rels><?xml version="1.0" encoding="UTF-8" standalone="yes"?>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07.xml"/></Relationships>
</file>

<file path=ppt/slides/_rels/slide95.xml.rels><?xml version="1.0" encoding="UTF-8" standalone="yes"?>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08.xml"/></Relationships>
</file>

<file path=ppt/slides/_rels/slide96.xml.rels><?xml version="1.0" encoding="UTF-8" standalone="yes"?>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09.xml"/></Relationships>
</file>

<file path=ppt/slides/_rels/slide97.xml.rels><?xml version="1.0" encoding="UTF-8" standalone="yes"?>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10.xml"/></Relationships>
</file>

<file path=ppt/slides/_rels/slide98.xml.rels><?xml version="1.0" encoding="UTF-8" standalone="yes"?>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11.xml"/></Relationships>
</file>

<file path=ppt/slides/_rels/slide99.xml.rels><?xml version="1.0" encoding="UTF-8" standalone="yes"?>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12.xml"/></Relationships>
</file>

<file path=ppt/slides/_rels/slide100.xml.rels><?xml version="1.0" encoding="UTF-8" standalone="yes"?>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05.xml"/><Relationship Id="rIdS1" Type="http://schemas.openxmlformats.org/officeDocument/2006/relationships/hyperlink" Target="https://learn.microsoft.com/en-us/windows-hardware/manufacture/desktop/sysprep--generalize--a-windows-installation" TargetMode="External"/><Relationship Id="rIdS2" Type="http://schemas.openxmlformats.org/officeDocument/2006/relationships/hyperlink" Target="https://learn.microsoft.com/en-us/windows-hardware/manufacture/desktop/sysprep-command-line-options" TargetMode="External"/><Relationship Id="rIdS3" Type="http://schemas.openxmlformats.org/officeDocument/2006/relationships/hyperlink" Target="https://learn.microsoft.com/en-us/windows-hardware/manufacture/desktop/capture-images-of-hard-disk-partitions-using-dism" TargetMode="External"/><Relationship Id="rIdS4" Type="http://schemas.openxmlformats.org/officeDocument/2006/relationships/hyperlink" Target="https://learn.microsoft.com/en-us/windows-hardware/manufacture/desktop/dism-image-management-command-line-options-s14" TargetMode="External"/><Relationship Id="rIdS5" Type="http://schemas.openxmlformats.org/officeDocument/2006/relationships/hyperlink" Target="https://learn.microsoft.com/en-us/windows-hardware/manufacture/desktop/dism-operating-system-package-servicing-command-line-options" TargetMode="External"/><Relationship Id="rIdS6" Type="http://schemas.openxmlformats.org/officeDocument/2006/relationships/hyperlink" Target="https://learn.microsoft.com/en-us/windows-hardware/manufacture/desktop/add-and-remove-drivers-to-an-offline-windows-image" TargetMode="External"/><Relationship Id="rIdS7" Type="http://schemas.openxmlformats.org/officeDocument/2006/relationships/hyperlink" Target="https://learn.microsoft.com/en-us/windows-hardware/manufacture/desktop/oem-deployment-of-windows-desktop-editions" TargetMode="External"/><Relationship Id="rIdS8" Type="http://schemas.openxmlformats.org/officeDocument/2006/relationships/hyperlink" Target="https://learn.microsoft.com/en-us/windows-server/administration/windows-commands/wdsutil-set-server" TargetMode="External"/><Relationship Id="rIdS9" Type="http://schemas.openxmlformats.org/officeDocument/2006/relationships/hyperlink" Target="https://learn.microsoft.com/en-in/WINDOWS-SERVER/administration/windows-commands/wdsutil-new-captureimage" TargetMode="External"/><Relationship Id="rIdS10" Type="http://schemas.openxmlformats.org/officeDocument/2006/relationships/hyperlink" Target="https://learn.microsoft.com/en-us/previous-versions/windows/it-pro/windows-server-2008-r2-and-2008/cc730837(v=ws.10)" TargetMode="External"/><Relationship Id="rIdS11" Type="http://schemas.openxmlformats.org/officeDocument/2006/relationships/hyperlink" Target="https://learn.microsoft.com/en-us/powershell/module/wds/import-wdsinstallimage" TargetMode="External"/><Relationship Id="rIdS12" Type="http://schemas.openxmlformats.org/officeDocument/2006/relationships/hyperlink" Target="https://learn.microsoft.com/en-us/powershell/module/wds/new-wdsinstallimagegroup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467" y="69011"/>
            <a:ext cx="10656498" cy="5111778"/>
          </a:xfrm>
          <a:prstGeom prst="rect">
            <a:avLst/>
          </a:prstGeom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0752FD7-76EF-4EBF-8807-5A08A9C8EA09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0" y="-215660"/>
            <a:ext cx="8680450" cy="1749425"/>
          </a:xfrm>
        </p:spPr>
        <p:txBody>
          <a:bodyPr>
            <a:normAutofit/>
          </a:bodyPr>
          <a:lstStyle/>
          <a:p>
            <a:r>
              <a:rPr lang="en-US" sz="8000" dirty="0" smtClean="0">
                <a:latin typeface="Bodoni MT Black" panose="02070A03080606020203" pitchFamily="18" charset="0"/>
              </a:rPr>
              <a:t>BEN.LOCAL</a:t>
            </a:r>
            <a:endParaRPr lang="en-US" sz="8000" dirty="0">
              <a:latin typeface="Bodoni MT Black" panose="02070A03080606020203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C8D8C1-1062-49B2-BB56-D9F8E5DA6EB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7594121" y="5655980"/>
            <a:ext cx="4597879" cy="58734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dirty="0" smtClean="0">
                <a:latin typeface="Gill Sans Ultra Bold" panose="020B0A02020104020203" pitchFamily="34" charset="0"/>
              </a:rPr>
              <a:t> PROJECT SUMMARY</a:t>
            </a:r>
            <a:endParaRPr lang="en-US" sz="2800" dirty="0">
              <a:latin typeface="Gill Sans Ultra Bold" panose="020B0A02020104020203" pitchFamily="34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</a:t>
            </a:fld>
            <a:endParaRPr lang="en-US" dirty="0"/>
          </a:p>
        </p:txBody>
      </p:sp>
      <p:sp>
        <p:nvSpPr>
          <p:cNvPr id="90" name="Byline"/>
          <p:cNvSpPr txBox="1"/>
          <p:nvPr/>
        </p:nvSpPr>
        <p:spPr>
          <a:xfrm>
            <a:off x="7594121" y="6243322"/>
            <a:ext cx="459787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rgbClr val="7F7F7F"/>
                </a:solidFill>
              </a:rPr>
              <a:t>BY BEN HALEVY</a:t>
            </a:r>
          </a:p>
        </p:txBody>
      </p:sp>
    </p:spTree>
    <p:extLst>
      <p:ext uri="{BB962C8B-B14F-4D97-AF65-F5344CB8AC3E}">
        <p14:creationId xmlns:p14="http://schemas.microsoft.com/office/powerpoint/2010/main" val="42628684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752FD7-76EF-4EBF-8807-5A08A9C8EA09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755775" y="0"/>
            <a:ext cx="8680450" cy="1749425"/>
          </a:xfrm>
        </p:spPr>
        <p:txBody>
          <a:bodyPr>
            <a:normAutofit/>
          </a:bodyPr>
          <a:lstStyle/>
          <a:p>
            <a:r>
              <a:rPr lang="en-US" sz="8000" dirty="0" smtClean="0">
                <a:latin typeface="Bodoni MT Black" panose="02070A03080606020203" pitchFamily="18" charset="0"/>
              </a:rPr>
              <a:t>BEN.LOCAL</a:t>
            </a:r>
            <a:endParaRPr lang="en-US" sz="8000" dirty="0">
              <a:latin typeface="Bodoni MT Black" panose="02070A03080606020203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C8D8C1-1062-49B2-BB56-D9F8E5DA6EB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3797061" y="2386569"/>
            <a:ext cx="4597879" cy="58734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dirty="0" smtClean="0">
                <a:latin typeface="Gill Sans Ultra Bold" panose="020B0A02020104020203" pitchFamily="34" charset="0"/>
              </a:rPr>
              <a:t> PROJECT SUMMARY</a:t>
            </a:r>
            <a:endParaRPr lang="en-US" sz="2800" dirty="0">
              <a:latin typeface="Gill Sans Ultra Bold" panose="020B0A02020104020203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81000" y="3954494"/>
            <a:ext cx="11430000" cy="2308324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95461">
                <a:srgbClr val="FEB0A8"/>
              </a:gs>
              <a:gs pos="78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8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sz="2400" dirty="0"/>
              <a:t> A 111-slide build of a complete Windows Server Active Directory domain in Hyper-V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/>
              <a:t> 6 Organizational Units, 9 virtual machines, 2 networks (LAN / WAN)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/>
              <a:t> From the first virtual switch to mass deployment of Windows 10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/>
              <a:t> Identity, Group Policy, storage, remote access, high availability, deployment</a:t>
            </a:r>
          </a:p>
          <a:p>
            <a:pPr algn="ctr">
              <a:buFont typeface="Wingdings" panose="05000000000000000000" pitchFamily="2" charset="2"/>
              <a:buChar char="v"/>
            </a:pPr>
            <a:r>
              <a:rPr lang="en-US" sz="2400" dirty="0"/>
              <a:t>	What was built, why, and how it can be used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87190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395303" y="69011"/>
            <a:ext cx="5401394" cy="882650"/>
          </a:xfrm>
          <a:noFill/>
        </p:spPr>
        <p:txBody>
          <a:bodyPr>
            <a:normAutofit fontScale="90000"/>
          </a:bodyPr>
          <a:lstStyle/>
          <a:p>
            <a:r>
              <a:rPr lang="en-US" sz="3600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Mission Parameters </a:t>
            </a:r>
            <a:r>
              <a:rPr lang="en-US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/>
            </a:r>
            <a:br>
              <a:rPr lang="en-US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</a:br>
            <a:r>
              <a:rPr lang="en-US" sz="2000" b="1" u="sng" spc="0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ORGANIZATIONAL INFRASTRUCTURE</a:t>
            </a:r>
            <a:endParaRPr lang="en-US" u="sng" dirty="0">
              <a:solidFill>
                <a:schemeClr val="bg1"/>
              </a:solidFill>
              <a:latin typeface="Bodoni MT Black" panose="02070A03080606020203" pitchFamily="18" charset="0"/>
            </a:endParaRPr>
          </a:p>
        </p:txBody>
      </p:sp>
      <p:graphicFrame>
        <p:nvGraphicFramePr>
          <p:cNvPr id="3" name="Table 3"/>
          <p:cNvGraphicFramePr>
            <a:graphicFrameLocks noGrp="1"/>
          </p:cNvGraphicFramePr>
          <p:nvPr/>
        </p:nvGraphicFramePr>
        <p:xfrm>
          <a:off x="2339196" y="1047470"/>
          <a:ext cx="7513608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136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WHAT THE PRESENTATION BUILDS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A complete Active Directory domain : BEN.LOCAL (Lev Hagalil home office)</a:t>
                      </a:r>
                      <a:endParaRPr lang="en-US" b="1" dirty="0" smtClean="0"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6 OUs : Management, Office, Finance, Sales, Architects, IT</a:t>
                      </a:r>
                      <a:endParaRPr lang="en-US" b="1" dirty="0" smtClean="0"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LAN 192.168.100.0/24  and  WAN 192.168.200.0/24 in Hyper-V</a:t>
                      </a:r>
                      <a:endParaRPr lang="en-US" b="1" dirty="0" smtClean="0"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9 virtual machines : DC1, DC2, RAS, IS1, IS2, CL1, PC1, Master, NEW</a:t>
                      </a:r>
                      <a:endParaRPr lang="en-US" b="1" dirty="0" smtClean="0"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4" name="Table 4"/>
          <p:cNvGraphicFramePr>
            <a:graphicFrameLocks noGrp="1"/>
          </p:cNvGraphicFramePr>
          <p:nvPr/>
        </p:nvGraphicFramePr>
        <p:xfrm>
          <a:off x="557842" y="3321670"/>
          <a:ext cx="11076317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63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THREE SECTIONS</a:t>
                      </a:r>
                      <a:endParaRPr lang="en-US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Organizational Infrastructure (slides 3 - 54) : domain, users, delegation, Group Policy, file services, FSRM</a:t>
                      </a:r>
                      <a:endParaRPr lang="en-US" b="1" dirty="0" smtClean="0"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Network Infrastructure (slides 55 - 95) : VPN, second DC, printers, DNS, IIS + NLB, iSCSI, WDS</a:t>
                      </a:r>
                      <a:endParaRPr lang="en-US" b="1" dirty="0" smtClean="0"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Image Deployment (slides 96 - 110) : Sysprep, DISM capture and servicing, WDS import, PXE deployment</a:t>
                      </a:r>
                      <a:endParaRPr lang="en-US" b="1" dirty="0" smtClean="0"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Build Map (slide 111) : every machine, IP address and role on one slide</a:t>
                      </a:r>
                      <a:endParaRPr lang="en-US" b="1" dirty="0" smtClean="0"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12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4000">
              <a:schemeClr val="accent1">
                <a:lumMod val="5000"/>
                <a:lumOff val="95000"/>
              </a:schemeClr>
            </a:gs>
            <a:gs pos="0">
              <a:schemeClr val="accent4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321859" y="-17253"/>
            <a:ext cx="5548282" cy="882650"/>
          </a:xfrm>
          <a:noFill/>
        </p:spPr>
        <p:txBody>
          <a:bodyPr>
            <a:normAutofit fontScale="90000"/>
          </a:bodyPr>
          <a:lstStyle/>
          <a:p>
            <a:r>
              <a:rPr lang="en-US" sz="3600" u="sng" dirty="0">
                <a:solidFill>
                  <a:srgbClr val="002060"/>
                </a:solidFill>
                <a:latin typeface="Bodoni MT Black" panose="02070A03080606020203" pitchFamily="18" charset="0"/>
              </a:rPr>
              <a:t>Mission Parameters </a:t>
            </a:r>
            <a:br>
              <a:rPr lang="en-US" sz="3600" u="sng" dirty="0">
                <a:solidFill>
                  <a:srgbClr val="002060"/>
                </a:solidFill>
                <a:latin typeface="Bodoni MT Black" panose="02070A03080606020203" pitchFamily="18" charset="0"/>
              </a:rPr>
            </a:br>
            <a:r>
              <a:rPr lang="en-US" sz="2000" b="1" u="sng" spc="0" dirty="0" smtClean="0">
                <a:solidFill>
                  <a:srgbClr val="002060"/>
                </a:solidFill>
                <a:latin typeface="Bodoni MT Black" panose="02070A03080606020203" pitchFamily="18" charset="0"/>
              </a:rPr>
              <a:t>NETWORK </a:t>
            </a:r>
            <a:r>
              <a:rPr lang="en-US" sz="2000" b="1" u="sng" spc="0" dirty="0">
                <a:solidFill>
                  <a:srgbClr val="002060"/>
                </a:solidFill>
                <a:latin typeface="Bodoni MT Black" panose="02070A03080606020203" pitchFamily="18" charset="0"/>
              </a:rPr>
              <a:t>INFRASTRUCTURE</a:t>
            </a:r>
            <a:endParaRPr lang="en-US" dirty="0">
              <a:solidFill>
                <a:srgbClr val="002060"/>
              </a:solidFill>
            </a:endParaRPr>
          </a:p>
        </p:txBody>
      </p:sp>
      <p:graphicFrame>
        <p:nvGraphicFramePr>
          <p:cNvPr id="5" name="Table 5"/>
          <p:cNvGraphicFramePr>
            <a:graphicFrameLocks noGrp="1"/>
          </p:cNvGraphicFramePr>
          <p:nvPr/>
        </p:nvGraphicFramePr>
        <p:xfrm>
          <a:off x="0" y="1150000"/>
          <a:ext cx="12192000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SLIDE MAP  -  NETWORK INFRASTRUCTURE &amp; IMAGE DEPLOYMENT (55 - 111)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Slides 55 - 57  :  RAS server, WAN network and remote client PC1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Slides 58 - 63  :  VPN server (PPTP) for the Management group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Slides 64 - 66  :  DC2 and RID pool manager transfer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Slides 67 - 82  :  Printer 1 and Printer 2 shared and mapped by GPO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Slides 83 - 84  :  DNS forwarders and root hints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Slides 85 - 89  :  IIS web servers and NLB cluster (www.site.com)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Slides 90 - 92  :  iSCSI target and initiator, spanned volume E: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Slides 93 - 95  :  WDS and PXE boot for VM NEW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Slide 96  :  Image Deployment overview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Slides 97 - 110  :  Seven steps  -  Master, Sysprep, WDS, DISM capture, DISM servicing, WDS import, PXE deploy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Slide 111  :  Build Map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93</a:t>
            </a:fld>
            <a:endParaRPr lang="en-US" dirty="0"/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395303" y="69011"/>
            <a:ext cx="5401394" cy="882650"/>
          </a:xfrm>
          <a:noFill/>
        </p:spPr>
        <p:txBody>
          <a:bodyPr>
            <a:normAutofit fontScale="90000"/>
          </a:bodyPr>
          <a:lstStyle/>
          <a:p>
            <a:r>
              <a:rPr lang="en-US" sz="3600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Mission Parameters </a:t>
            </a:r>
            <a:r>
              <a:rPr lang="en-US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/>
            </a:r>
            <a:br>
              <a:rPr lang="en-US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</a:br>
            <a:r>
              <a:rPr lang="en-US" sz="2000" b="1" u="sng" spc="0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ORGANIZATIONAL INFRASTRUCTURE</a:t>
            </a:r>
            <a:endParaRPr lang="en-US" u="sng" dirty="0">
              <a:solidFill>
                <a:schemeClr val="bg1"/>
              </a:solidFill>
              <a:latin typeface="Bodoni MT Black" panose="02070A03080606020203" pitchFamily="18" charset="0"/>
            </a:endParaRPr>
          </a:p>
        </p:txBody>
      </p:sp>
      <p:graphicFrame>
        <p:nvGraphicFramePr>
          <p:cNvPr id="3" name="Table 3"/>
          <p:cNvGraphicFramePr>
            <a:graphicFrameLocks noGrp="1"/>
          </p:cNvGraphicFramePr>
          <p:nvPr/>
        </p:nvGraphicFramePr>
        <p:xfrm>
          <a:off x="2339196" y="1047470"/>
          <a:ext cx="7513608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136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PURPOSE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Built as a Mid Term Project</a:t>
                      </a:r>
                      <a:endParaRPr lang="en-US" b="1" dirty="0" smtClean="0"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Now a portfolio piece : end-to-end Windows Server administration</a:t>
                      </a:r>
                      <a:endParaRPr lang="en-US" b="1" dirty="0" smtClean="0"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Every task : the requirement, the exact steps, the screenshots</a:t>
                      </a:r>
                      <a:endParaRPr lang="en-US" b="1" dirty="0" smtClean="0"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4" name="Table 4"/>
          <p:cNvGraphicFramePr>
            <a:graphicFrameLocks noGrp="1"/>
          </p:cNvGraphicFramePr>
          <p:nvPr/>
        </p:nvGraphicFramePr>
        <p:xfrm>
          <a:off x="557842" y="2950830"/>
          <a:ext cx="11076317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63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WHAT IT SHOWS</a:t>
                      </a:r>
                      <a:endParaRPr lang="en-US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The full lifecycle : infrastructure, identity, policy, storage, remote access, high availability, deployment</a:t>
                      </a:r>
                      <a:endParaRPr lang="en-US" b="1" dirty="0" smtClean="0"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Each task builds on the one before it  -  the network grows from one switch into a complete organization</a:t>
                      </a:r>
                      <a:endParaRPr lang="en-US" b="1" dirty="0" smtClean="0"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Real troubleshooting : FSRM file screens broke GPO editing on Server 2019  -  fixed with fltmc unload / load datascrn</a:t>
                      </a:r>
                      <a:endParaRPr lang="en-US" b="1" dirty="0" smtClean="0"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Slides 96 - 110 : commands and click-paths from Microsoft documentation, no lab screenshots  -  all earlier slides show lab work</a:t>
                      </a:r>
                      <a:endParaRPr lang="en-US" b="1" dirty="0" smtClean="0"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12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395303" y="69011"/>
            <a:ext cx="5401394" cy="882650"/>
          </a:xfrm>
          <a:noFill/>
        </p:spPr>
        <p:txBody>
          <a:bodyPr>
            <a:normAutofit fontScale="90000"/>
          </a:bodyPr>
          <a:lstStyle/>
          <a:p>
            <a:r>
              <a:rPr lang="en-US" sz="3600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Mission Parameters </a:t>
            </a:r>
            <a:r>
              <a:rPr lang="en-US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/>
            </a:r>
            <a:br>
              <a:rPr lang="en-US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</a:br>
            <a:r>
              <a:rPr lang="en-US" sz="2000" b="1" u="sng" spc="0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ORGANIZATIONAL INFRASTRUCTURE</a:t>
            </a:r>
            <a:endParaRPr lang="en-US" u="sng" dirty="0">
              <a:solidFill>
                <a:schemeClr val="bg1"/>
              </a:solidFill>
              <a:latin typeface="Bodoni MT Black" panose="02070A03080606020203" pitchFamily="18" charset="0"/>
            </a:endParaRPr>
          </a:p>
        </p:txBody>
      </p:sp>
      <p:graphicFrame>
        <p:nvGraphicFramePr>
          <p:cNvPr id="3" name="Table 3"/>
          <p:cNvGraphicFramePr>
            <a:graphicFrameLocks noGrp="1"/>
          </p:cNvGraphicFramePr>
          <p:nvPr/>
        </p:nvGraphicFramePr>
        <p:xfrm>
          <a:off x="2339196" y="1047470"/>
          <a:ext cx="7513608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136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SKILLS DEMONSTRATED  -  IDENTITY &amp; POLICY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Active Directory Domain Services : forest, OUs, users, groups</a:t>
                      </a:r>
                      <a:endParaRPr lang="en-US" b="1" dirty="0" smtClean="0"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PowerShell scripting for bulk OU and user creation</a:t>
                      </a:r>
                      <a:endParaRPr lang="en-US" b="1" dirty="0" smtClean="0"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Delegation of control and fine-grained password policy (PSO)</a:t>
                      </a:r>
                      <a:endParaRPr lang="en-US" b="1" dirty="0" smtClean="0"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Group Policy : password, lockout, restricted groups, redirection</a:t>
                      </a:r>
                      <a:endParaRPr lang="en-US" b="1" dirty="0" smtClean="0"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4" name="Table 4"/>
          <p:cNvGraphicFramePr>
            <a:graphicFrameLocks noGrp="1"/>
          </p:cNvGraphicFramePr>
          <p:nvPr/>
        </p:nvGraphicFramePr>
        <p:xfrm>
          <a:off x="557842" y="3321670"/>
          <a:ext cx="11076317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63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SKILLS DEMONSTRATED  -  SERVICES, NETWORK &amp; DEPLOYMENT</a:t>
                      </a:r>
                      <a:endParaRPr lang="en-US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DHCP and DNS (scope, forwarders, root hints)  -  File services, NTFS share permissions, drive mapping, item-level targeting</a:t>
                      </a:r>
                      <a:endParaRPr lang="en-US" b="1" dirty="0" smtClean="0"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FSRM quotas and file screens  -  Shadow copies  -  Software and file deployment through GPO  -  Printer deployment through GPO</a:t>
                      </a:r>
                      <a:endParaRPr lang="en-US" b="1" dirty="0" smtClean="0"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Routing and Remote Access : VPN (PPTP) with network policy  -  Second domain controller and FSMO (RID master) transfer</a:t>
                      </a:r>
                      <a:endParaRPr lang="en-US" b="1" dirty="0" smtClean="0"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IIS web servers in a Network Load Balancing cluster  -  iSCSI target / initiator with a spanned volume</a:t>
                      </a:r>
                      <a:endParaRPr lang="en-US" b="1" dirty="0" smtClean="0"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Windows Deployment Services, PXE boot, Sysprep and DISM image capture, servicing and deployment</a:t>
                      </a:r>
                      <a:endParaRPr lang="en-US" b="1" dirty="0" smtClean="0"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12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395303" y="69011"/>
            <a:ext cx="5401394" cy="882650"/>
          </a:xfrm>
          <a:noFill/>
        </p:spPr>
        <p:txBody>
          <a:bodyPr>
            <a:normAutofit fontScale="90000"/>
          </a:bodyPr>
          <a:lstStyle/>
          <a:p>
            <a:r>
              <a:rPr lang="en-US" sz="3600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Mission Parameters </a:t>
            </a:r>
            <a:r>
              <a:rPr lang="en-US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/>
            </a:r>
            <a:br>
              <a:rPr lang="en-US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</a:br>
            <a:r>
              <a:rPr lang="en-US" sz="2000" b="1" u="sng" spc="0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ORGANIZATIONAL INFRASTRUCTURE</a:t>
            </a:r>
            <a:endParaRPr lang="en-US" u="sng" dirty="0">
              <a:solidFill>
                <a:schemeClr val="bg1"/>
              </a:solidFill>
              <a:latin typeface="Bodoni MT Black" panose="02070A03080606020203" pitchFamily="18" charset="0"/>
            </a:endParaRPr>
          </a:p>
        </p:txBody>
      </p:sp>
      <p:graphicFrame>
        <p:nvGraphicFramePr>
          <p:cNvPr id="4" name="Table 4"/>
          <p:cNvGraphicFramePr>
            <a:graphicFrameLocks noGrp="1"/>
          </p:cNvGraphicFramePr>
          <p:nvPr/>
        </p:nvGraphicFramePr>
        <p:xfrm>
          <a:off x="557842" y="1047470"/>
          <a:ext cx="11076317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63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SLIDE MAP  -  ORGANIZATIONAL INFRASTRUCTURE (1 - 25)</a:t>
                      </a:r>
                      <a:endParaRPr lang="en-US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Slides 1 - 2  :  Title and organizational requirements</a:t>
                      </a:r>
                      <a:endParaRPr lang="en-US" b="1" dirty="0" smtClean="0"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Slide 3  :  Private virtual switch LAN</a:t>
                      </a:r>
                      <a:endParaRPr lang="en-US" b="1" dirty="0" smtClean="0"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Slides 4 - 5  :  DC1, AD DS forest BEN.LOCAL, DHCP scope</a:t>
                      </a:r>
                      <a:endParaRPr lang="en-US" b="1" dirty="0" smtClean="0"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Slide 6  :  Client CL1 joined to the domain</a:t>
                      </a:r>
                      <a:endParaRPr lang="en-US" b="1" dirty="0" smtClean="0"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Slides 7 - 9  :  OUs and user accounts created with PowerShell scripts</a:t>
                      </a:r>
                      <a:endParaRPr lang="en-US" b="1" dirty="0" smtClean="0"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Slides 10 - 11  :  Delegation  -  Adam resets Sales passwords</a:t>
                      </a:r>
                      <a:endParaRPr lang="en-US" b="1" dirty="0" smtClean="0"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Slides 12 - 15  :  Domain password and lockout policy, password relief (PSO)</a:t>
                      </a:r>
                      <a:endParaRPr lang="en-US" b="1" dirty="0" smtClean="0"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Slides 16 - 17  :  Home folders mapped to Z:</a:t>
                      </a:r>
                      <a:endParaRPr lang="en-US" b="1" dirty="0" smtClean="0"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Slides 18 - 21  :  HelpDesk security group through Restricted Groups</a:t>
                      </a:r>
                      <a:endParaRPr lang="en-US" b="1" dirty="0" smtClean="0"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Slides 22 - 25  :  Folder redirection to \\DC1\Home, DHCP check</a:t>
                      </a:r>
                      <a:endParaRPr lang="en-US" b="1" dirty="0" smtClean="0"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12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395303" y="69011"/>
            <a:ext cx="5401394" cy="882650"/>
          </a:xfrm>
          <a:noFill/>
        </p:spPr>
        <p:txBody>
          <a:bodyPr>
            <a:normAutofit fontScale="90000"/>
          </a:bodyPr>
          <a:lstStyle/>
          <a:p>
            <a:r>
              <a:rPr lang="en-US" sz="3600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Mission Parameters </a:t>
            </a:r>
            <a:r>
              <a:rPr lang="en-US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/>
            </a:r>
            <a:br>
              <a:rPr lang="en-US" u="sng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</a:br>
            <a:r>
              <a:rPr lang="en-US" sz="2000" b="1" u="sng" spc="0" dirty="0">
                <a:solidFill>
                  <a:prstClr val="black">
                    <a:lumMod val="95000"/>
                    <a:lumOff val="5000"/>
                  </a:prstClr>
                </a:solidFill>
                <a:latin typeface="Bodoni MT Black" panose="02070A03080606020203" pitchFamily="18" charset="0"/>
              </a:rPr>
              <a:t>ORGANIZATIONAL INFRASTRUCTURE</a:t>
            </a:r>
            <a:endParaRPr lang="en-US" u="sng" dirty="0">
              <a:solidFill>
                <a:schemeClr val="bg1"/>
              </a:solidFill>
              <a:latin typeface="Bodoni MT Black" panose="02070A03080606020203" pitchFamily="18" charset="0"/>
            </a:endParaRPr>
          </a:p>
        </p:txBody>
      </p:sp>
      <p:graphicFrame>
        <p:nvGraphicFramePr>
          <p:cNvPr id="4" name="Table 4"/>
          <p:cNvGraphicFramePr>
            <a:graphicFrameLocks noGrp="1"/>
          </p:cNvGraphicFramePr>
          <p:nvPr/>
        </p:nvGraphicFramePr>
        <p:xfrm>
          <a:off x="557842" y="1047470"/>
          <a:ext cx="11076317" cy="370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63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SLIDE MAP  -  ORGANIZATIONAL INFRASTRUCTURE (26 - 54)</a:t>
                      </a:r>
                      <a:endParaRPr lang="en-US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Slides 26 - 28  :  Removable storage blocked for Sales</a:t>
                      </a:r>
                      <a:endParaRPr lang="en-US" b="1" dirty="0" smtClean="0"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Slides 29 - 32  :  Calc.exe blocked for Office</a:t>
                      </a:r>
                      <a:endParaRPr lang="en-US" b="1" dirty="0" smtClean="0"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Slides 33 - 36  :  Reports share Y: with group permissions</a:t>
                      </a:r>
                      <a:endParaRPr lang="en-US" b="1" dirty="0" smtClean="0"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Slides 37 - 41  :  FSRM quotas (2GB / 3GB) and file screens</a:t>
                      </a:r>
                      <a:endParaRPr lang="en-US" b="1" dirty="0" smtClean="0"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Slides 42 - 44  :  Shadow copies for previous versions</a:t>
                      </a:r>
                      <a:endParaRPr lang="en-US" b="1" dirty="0" smtClean="0"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Slides 45 - 48  :  Desktop file by GPO, FSRM / GPO bug workaround</a:t>
                      </a:r>
                      <a:endParaRPr lang="en-US" b="1" dirty="0" smtClean="0"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Slides 49 - 50  :  Control Panel and CMD blocked for Finance</a:t>
                      </a:r>
                      <a:endParaRPr lang="en-US" b="1" dirty="0" smtClean="0"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Slides 51 - 52  :  Software deployment by GPO (7-Zip)</a:t>
                      </a:r>
                      <a:endParaRPr lang="en-US" b="1" dirty="0" smtClean="0"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baseline="0" dirty="0" smtClean="0">
                          <a:latin typeface="Agency FB" panose="020B0503020202020204" pitchFamily="34" charset="0"/>
                        </a:rPr>
                        <a:t>Slides 53 - 54  :  Item-level targeted drive map S:</a:t>
                      </a:r>
                      <a:endParaRPr lang="en-US" b="1" dirty="0" smtClean="0">
                        <a:latin typeface="Agency FB" panose="020B05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12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4000">
              <a:schemeClr val="accent1">
                <a:lumMod val="5000"/>
                <a:lumOff val="95000"/>
              </a:schemeClr>
            </a:gs>
            <a:gs pos="0">
              <a:schemeClr val="accent4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321859" y="-17253"/>
            <a:ext cx="5548282" cy="882650"/>
          </a:xfrm>
          <a:noFill/>
        </p:spPr>
        <p:txBody>
          <a:bodyPr>
            <a:normAutofit fontScale="90000"/>
          </a:bodyPr>
          <a:lstStyle/>
          <a:p>
            <a:r>
              <a:rPr lang="en-US" sz="3600" u="sng" dirty="0">
                <a:solidFill>
                  <a:srgbClr val="002060"/>
                </a:solidFill>
                <a:latin typeface="Bodoni MT Black" panose="02070A03080606020203" pitchFamily="18" charset="0"/>
              </a:rPr>
              <a:t>Mission Parameters </a:t>
            </a:r>
            <a:br>
              <a:rPr lang="en-US" sz="3600" u="sng" dirty="0">
                <a:solidFill>
                  <a:srgbClr val="002060"/>
                </a:solidFill>
                <a:latin typeface="Bodoni MT Black" panose="02070A03080606020203" pitchFamily="18" charset="0"/>
              </a:rPr>
            </a:br>
            <a:r>
              <a:rPr lang="en-US" sz="2000" b="1" u="sng" spc="0" dirty="0" smtClean="0">
                <a:solidFill>
                  <a:srgbClr val="002060"/>
                </a:solidFill>
                <a:latin typeface="Bodoni MT Black" panose="02070A03080606020203" pitchFamily="18" charset="0"/>
              </a:rPr>
              <a:t>NETWORK </a:t>
            </a:r>
            <a:r>
              <a:rPr lang="en-US" sz="2000" b="1" u="sng" spc="0" dirty="0">
                <a:solidFill>
                  <a:srgbClr val="002060"/>
                </a:solidFill>
                <a:latin typeface="Bodoni MT Black" panose="02070A03080606020203" pitchFamily="18" charset="0"/>
              </a:rPr>
              <a:t>INFRASTRUCTURE</a:t>
            </a:r>
            <a:endParaRPr lang="en-US" dirty="0">
              <a:solidFill>
                <a:srgbClr val="002060"/>
              </a:solidFill>
            </a:endParaRPr>
          </a:p>
        </p:txBody>
      </p:sp>
      <p:graphicFrame>
        <p:nvGraphicFramePr>
          <p:cNvPr id="5" name="Table 5"/>
          <p:cNvGraphicFramePr>
            <a:graphicFrameLocks noGrp="1"/>
          </p:cNvGraphicFramePr>
          <p:nvPr/>
        </p:nvGraphicFramePr>
        <p:xfrm>
          <a:off x="0" y="1150000"/>
          <a:ext cx="12192000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BEN.LOCAL  -  BUILD MAP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DC1  -  Windows Server 2019 (4Gb Ram) (40Gb HD)  -  192.168.100.1  -  AD DS, DNS, DHCP, WDS, FSRM, File &amp; Print Server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DC2  -  Additional Domain Controller (2Gb Ram) (40Gb HD)  -  192.168.100.2  -  RID Pool Manager, iSCSI Initiator (Drive E:)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RAS  -  Windows Server 2016 (2Gb Ram) (40Gb HD)  -  LAN 192.168.100.254 / WAN 192.168.200.1  -  VPN (PPTP) + iSCSI Target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IS1 / IS2  -  (2Gb Ram) (30Gb HD)  -  192.168.100.3 / 192.168.100.4  -  IIS Web Servers, NLB Cluster 192.168.100.10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Print1 / Print2  -  192.168.100.50 / 192.168.100.51  -  Finance &amp; Office  /  Sales &amp; Architects (deployed by GPO)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CL1  -  Windows 10 Pro (2Gb Ram) (40Gb HD)  -  DHCP  -  Domain client in the IT OU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PC1  -  Windows 10 (1Gb Ram) (30Gb HD)  -  192.168.200.10 (WAN)  -  VPN client to RAS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Master / NEW  -  Windows 10 Pro  -  DHCP (PXE)  -  Golden Image reference / PXE deployment target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93</a:t>
            </a:fld>
            <a:endParaRPr lang="en-US" dirty="0"/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4000">
              <a:schemeClr val="accent1">
                <a:lumMod val="5000"/>
                <a:lumOff val="95000"/>
              </a:schemeClr>
            </a:gs>
            <a:gs pos="0">
              <a:schemeClr val="accent4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321859" y="-17253"/>
            <a:ext cx="5548282" cy="882650"/>
          </a:xfrm>
          <a:noFill/>
        </p:spPr>
        <p:txBody>
          <a:bodyPr>
            <a:normAutofit fontScale="90000"/>
          </a:bodyPr>
          <a:lstStyle/>
          <a:p>
            <a:r>
              <a:rPr lang="en-US" sz="3600" u="sng" dirty="0">
                <a:solidFill>
                  <a:srgbClr val="002060"/>
                </a:solidFill>
                <a:latin typeface="Bodoni MT Black" panose="02070A03080606020203" pitchFamily="18" charset="0"/>
              </a:rPr>
              <a:t>Mission Parameters </a:t>
            </a:r>
            <a:br>
              <a:rPr lang="en-US" sz="3600" u="sng" dirty="0">
                <a:solidFill>
                  <a:srgbClr val="002060"/>
                </a:solidFill>
                <a:latin typeface="Bodoni MT Black" panose="02070A03080606020203" pitchFamily="18" charset="0"/>
              </a:rPr>
            </a:br>
            <a:r>
              <a:rPr lang="en-US" sz="2000" b="1" u="sng" spc="0" dirty="0" smtClean="0">
                <a:solidFill>
                  <a:srgbClr val="002060"/>
                </a:solidFill>
                <a:latin typeface="Bodoni MT Black" panose="02070A03080606020203" pitchFamily="18" charset="0"/>
              </a:rPr>
              <a:t>NETWORK </a:t>
            </a:r>
            <a:r>
              <a:rPr lang="en-US" sz="2000" b="1" u="sng" spc="0" dirty="0">
                <a:solidFill>
                  <a:srgbClr val="002060"/>
                </a:solidFill>
                <a:latin typeface="Bodoni MT Black" panose="02070A03080606020203" pitchFamily="18" charset="0"/>
              </a:rPr>
              <a:t>INFRASTRUCTURE</a:t>
            </a:r>
            <a:endParaRPr lang="en-US" dirty="0">
              <a:solidFill>
                <a:srgbClr val="002060"/>
              </a:solidFill>
            </a:endParaRPr>
          </a:p>
        </p:txBody>
      </p:sp>
      <p:graphicFrame>
        <p:nvGraphicFramePr>
          <p:cNvPr id="5" name="Table 5"/>
          <p:cNvGraphicFramePr>
            <a:graphicFrameLocks noGrp="1"/>
          </p:cNvGraphicFramePr>
          <p:nvPr/>
        </p:nvGraphicFramePr>
        <p:xfrm>
          <a:off x="0" y="4632960"/>
          <a:ext cx="121920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IN PRACTICE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Portfolio : shown on the website as proof of Active Directory, Group Policy, networking and deployment work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Interview : each Task / How To pair is talked through in a few minutes with the screenshots as proof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Rebuild : the How To rows are click-paths and commands in order  -  the lab can be rebuilt from scratch in Hyper-V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Training : each slide pair works as a lesson for students learning Windows Server administration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Reference : the slide map and build map locate any task, machine or IP address quickly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6" name="Table 6"/>
          <p:cNvGraphicFramePr>
            <a:graphicFrameLocks noGrp="1"/>
          </p:cNvGraphicFramePr>
          <p:nvPr/>
        </p:nvGraphicFramePr>
        <p:xfrm>
          <a:off x="3277559" y="1841100"/>
          <a:ext cx="5636883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368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HOW IT CAN BE USED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Portfolio evidence of hands-on Windows Server work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Interview walkthrough  -  one Task / How To pair at a time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Agency FB" panose="020B0503020202020204" pitchFamily="34" charset="0"/>
                        </a:rPr>
                        <a:t>Rebuild guide and training material for new administrators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93</a:t>
            </a:fld>
            <a:endParaRPr lang="en-US" dirty="0"/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4000">
              <a:schemeClr val="accent1">
                <a:lumMod val="5000"/>
                <a:lumOff val="95000"/>
              </a:schemeClr>
            </a:gs>
            <a:gs pos="0">
              <a:schemeClr val="accent4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321859" y="-17253"/>
            <a:ext cx="5548282" cy="882650"/>
          </a:xfrm>
          <a:noFill/>
        </p:spPr>
        <p:txBody>
          <a:bodyPr>
            <a:normAutofit fontScale="90000"/>
          </a:bodyPr>
          <a:lstStyle/>
          <a:p>
            <a:r>
              <a:rPr lang="en-US" sz="3600" u="sng" dirty="0">
                <a:solidFill>
                  <a:srgbClr val="002060"/>
                </a:solidFill>
                <a:latin typeface="Bodoni MT Black" panose="02070A03080606020203" pitchFamily="18" charset="0"/>
              </a:rPr>
              <a:t>Mission Parameters </a:t>
            </a:r>
            <a:br>
              <a:rPr lang="en-US" sz="3600" u="sng" dirty="0">
                <a:solidFill>
                  <a:srgbClr val="002060"/>
                </a:solidFill>
                <a:latin typeface="Bodoni MT Black" panose="02070A03080606020203" pitchFamily="18" charset="0"/>
              </a:rPr>
            </a:br>
            <a:r>
              <a:rPr lang="en-US" sz="2000" b="1" u="sng" spc="0" dirty="0" smtClean="0">
                <a:solidFill>
                  <a:srgbClr val="002060"/>
                </a:solidFill>
                <a:latin typeface="Bodoni MT Black" panose="02070A03080606020203" pitchFamily="18" charset="0"/>
              </a:rPr>
              <a:t>NETWORK </a:t>
            </a:r>
            <a:r>
              <a:rPr lang="en-US" sz="2000" b="1" u="sng" spc="0" dirty="0">
                <a:solidFill>
                  <a:srgbClr val="002060"/>
                </a:solidFill>
                <a:latin typeface="Bodoni MT Black" panose="02070A03080606020203" pitchFamily="18" charset="0"/>
              </a:rPr>
              <a:t>INFRASTRUCTURE</a:t>
            </a:r>
            <a:endParaRPr lang="en-US" dirty="0">
              <a:solidFill>
                <a:srgbClr val="002060"/>
              </a:solidFill>
            </a:endParaRPr>
          </a:p>
        </p:txBody>
      </p:sp>
      <p:graphicFrame>
        <p:nvGraphicFramePr>
          <p:cNvPr id="5" name="Table 5"/>
          <p:cNvGraphicFramePr>
            <a:graphicFrameLocks noGrp="1"/>
          </p:cNvGraphicFramePr>
          <p:nvPr/>
        </p:nvGraphicFramePr>
        <p:xfrm>
          <a:off x="0" y="1150000"/>
          <a:ext cx="12192000" cy="482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SOURCES  -  IMAGE DEPLOYMENT COMMANDS (Microsoft Learn, click to open)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Agency FB" panose="020B0503020202020204" pitchFamily="34" charset="0"/>
                          <a:hlinkClick r:id="rIdS1"/>
                        </a:rPr>
                        <a:t>Microsoft Learn  -  Sysprep (Generalize) a Windows installation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Agency FB" panose="020B0503020202020204" pitchFamily="34" charset="0"/>
                          <a:hlinkClick r:id="rIdS2"/>
                        </a:rPr>
                        <a:t>Microsoft Learn  -  Sysprep command-line options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Agency FB" panose="020B0503020202020204" pitchFamily="34" charset="0"/>
                          <a:hlinkClick r:id="rIdS3"/>
                        </a:rPr>
                        <a:t>Microsoft Learn  -  Capture images of hard disk partitions using DISM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Agency FB" panose="020B0503020202020204" pitchFamily="34" charset="0"/>
                          <a:hlinkClick r:id="rIdS4"/>
                        </a:rPr>
                        <a:t>Microsoft Learn  -  DISM image management command-line options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Agency FB" panose="020B0503020202020204" pitchFamily="34" charset="0"/>
                          <a:hlinkClick r:id="rIdS5"/>
                        </a:rPr>
                        <a:t>Microsoft Learn  -  DISM operating system package servicing options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Agency FB" panose="020B0503020202020204" pitchFamily="34" charset="0"/>
                          <a:hlinkClick r:id="rIdS6"/>
                        </a:rPr>
                        <a:t>Microsoft Learn  -  Add and remove drivers to an offline Windows image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Agency FB" panose="020B0503020202020204" pitchFamily="34" charset="0"/>
                          <a:hlinkClick r:id="rIdS7"/>
                        </a:rPr>
                        <a:t>Microsoft Learn  -  OEM deployment of Windows desktop editions (Audit Mode)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Agency FB" panose="020B0503020202020204" pitchFamily="34" charset="0"/>
                          <a:hlinkClick r:id="rIdS8"/>
                        </a:rPr>
                        <a:t>Microsoft Learn  -  wdsutil /Set-Server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Agency FB" panose="020B0503020202020204" pitchFamily="34" charset="0"/>
                          <a:hlinkClick r:id="rIdS9"/>
                        </a:rPr>
                        <a:t>Microsoft Learn  -  wdsutil /New-CaptureImage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Agency FB" panose="020B0503020202020204" pitchFamily="34" charset="0"/>
                          <a:hlinkClick r:id="rIdS10"/>
                        </a:rPr>
                        <a:t>Microsoft Learn  -  Create a Custom Install Image (WDS)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Agency FB" panose="020B0503020202020204" pitchFamily="34" charset="0"/>
                          <a:hlinkClick r:id="rIdS11"/>
                        </a:rPr>
                        <a:t>Microsoft Learn  -  Import-WdsInstallImage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Agency FB" panose="020B0503020202020204" pitchFamily="34" charset="0"/>
                          <a:hlinkClick r:id="rIdS12"/>
                        </a:rPr>
                        <a:t>Microsoft Learn  -  New-WdsInstallImageGroup</a:t>
                      </a:r>
                      <a:endParaRPr lang="en-US" b="1" dirty="0">
                        <a:latin typeface="Agency FB" panose="020B0503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93</a:t>
            </a:fld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tlas">
  <a:themeElements>
    <a:clrScheme name="Atlas">
      <a:dk1>
        <a:sysClr val="windowText" lastClr="000000"/>
      </a:dk1>
      <a:lt1>
        <a:sysClr val="window" lastClr="FFFFFF"/>
      </a:lt1>
      <a:dk2>
        <a:srgbClr val="454545"/>
      </a:dk2>
      <a:lt2>
        <a:srgbClr val="E0E0E0"/>
      </a:lt2>
      <a:accent1>
        <a:srgbClr val="F81B02"/>
      </a:accent1>
      <a:accent2>
        <a:srgbClr val="FC7715"/>
      </a:accent2>
      <a:accent3>
        <a:srgbClr val="AFBF41"/>
      </a:accent3>
      <a:accent4>
        <a:srgbClr val="50C49F"/>
      </a:accent4>
      <a:accent5>
        <a:srgbClr val="3B95C4"/>
      </a:accent5>
      <a:accent6>
        <a:srgbClr val="B560D4"/>
      </a:accent6>
      <a:hlink>
        <a:srgbClr val="FC5A1A"/>
      </a:hlink>
      <a:folHlink>
        <a:srgbClr val="B49E74"/>
      </a:folHlink>
    </a:clrScheme>
    <a:fontScheme name="Atla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tl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508F7963-D0B5-43F7-BB2C-FCE3009C08E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9.xml><?xml version="1.0" encoding="utf-8"?>
<a:themeOverride xmlns:a="http://schemas.openxmlformats.org/drawingml/2006/main">
  <a:clrScheme name="Atlas">
    <a:dk1>
      <a:sysClr val="windowText" lastClr="000000"/>
    </a:dk1>
    <a:lt1>
      <a:sysClr val="window" lastClr="FFFFFF"/>
    </a:lt1>
    <a:dk2>
      <a:srgbClr val="454545"/>
    </a:dk2>
    <a:lt2>
      <a:srgbClr val="E0E0E0"/>
    </a:lt2>
    <a:accent1>
      <a:srgbClr val="F81B02"/>
    </a:accent1>
    <a:accent2>
      <a:srgbClr val="FC7715"/>
    </a:accent2>
    <a:accent3>
      <a:srgbClr val="AFBF41"/>
    </a:accent3>
    <a:accent4>
      <a:srgbClr val="50C49F"/>
    </a:accent4>
    <a:accent5>
      <a:srgbClr val="3B95C4"/>
    </a:accent5>
    <a:accent6>
      <a:srgbClr val="B560D4"/>
    </a:accent6>
    <a:hlink>
      <a:srgbClr val="FC5A1A"/>
    </a:hlink>
    <a:folHlink>
      <a:srgbClr val="B49E74"/>
    </a:folHlink>
  </a:clrScheme>
</a:themeOverride>
</file>

<file path=ppt/theme/themeOverride105.xml><?xml version="1.0" encoding="utf-8"?>
<a:themeOverride xmlns:a="http://schemas.openxmlformats.org/drawingml/2006/main">
  <a:clrScheme name="Atlas">
    <a:dk1>
      <a:sysClr val="windowText" lastClr="000000"/>
    </a:dk1>
    <a:lt1>
      <a:sysClr val="window" lastClr="FFFFFF"/>
    </a:lt1>
    <a:dk2>
      <a:srgbClr val="454545"/>
    </a:dk2>
    <a:lt2>
      <a:srgbClr val="E0E0E0"/>
    </a:lt2>
    <a:accent1>
      <a:srgbClr val="F81B02"/>
    </a:accent1>
    <a:accent2>
      <a:srgbClr val="FC7715"/>
    </a:accent2>
    <a:accent3>
      <a:srgbClr val="AFBF41"/>
    </a:accent3>
    <a:accent4>
      <a:srgbClr val="50C49F"/>
    </a:accent4>
    <a:accent5>
      <a:srgbClr val="3B95C4"/>
    </a:accent5>
    <a:accent6>
      <a:srgbClr val="B560D4"/>
    </a:accent6>
    <a:hlink>
      <a:srgbClr val="FC5A1A"/>
    </a:hlink>
    <a:folHlink>
      <a:srgbClr val="B49E74"/>
    </a:folHlink>
  </a:clrScheme>
</a:themeOverride>
</file>

<file path=ppt/theme/themeOverride106.xml><?xml version="1.0" encoding="utf-8"?>
<a:themeOverride xmlns:a="http://schemas.openxmlformats.org/drawingml/2006/main">
  <a:clrScheme name="Atlas">
    <a:dk1>
      <a:sysClr val="windowText" lastClr="000000"/>
    </a:dk1>
    <a:lt1>
      <a:sysClr val="window" lastClr="FFFFFF"/>
    </a:lt1>
    <a:dk2>
      <a:srgbClr val="454545"/>
    </a:dk2>
    <a:lt2>
      <a:srgbClr val="E0E0E0"/>
    </a:lt2>
    <a:accent1>
      <a:srgbClr val="F81B02"/>
    </a:accent1>
    <a:accent2>
      <a:srgbClr val="FC7715"/>
    </a:accent2>
    <a:accent3>
      <a:srgbClr val="AFBF41"/>
    </a:accent3>
    <a:accent4>
      <a:srgbClr val="50C49F"/>
    </a:accent4>
    <a:accent5>
      <a:srgbClr val="3B95C4"/>
    </a:accent5>
    <a:accent6>
      <a:srgbClr val="B560D4"/>
    </a:accent6>
    <a:hlink>
      <a:srgbClr val="FC5A1A"/>
    </a:hlink>
    <a:folHlink>
      <a:srgbClr val="B49E74"/>
    </a:folHlink>
  </a:clrScheme>
</a:themeOverride>
</file>

<file path=ppt/theme/themeOverride107.xml><?xml version="1.0" encoding="utf-8"?>
<a:themeOverride xmlns:a="http://schemas.openxmlformats.org/drawingml/2006/main">
  <a:clrScheme name="Atlas">
    <a:dk1>
      <a:sysClr val="windowText" lastClr="000000"/>
    </a:dk1>
    <a:lt1>
      <a:sysClr val="window" lastClr="FFFFFF"/>
    </a:lt1>
    <a:dk2>
      <a:srgbClr val="454545"/>
    </a:dk2>
    <a:lt2>
      <a:srgbClr val="E0E0E0"/>
    </a:lt2>
    <a:accent1>
      <a:srgbClr val="F81B02"/>
    </a:accent1>
    <a:accent2>
      <a:srgbClr val="FC7715"/>
    </a:accent2>
    <a:accent3>
      <a:srgbClr val="AFBF41"/>
    </a:accent3>
    <a:accent4>
      <a:srgbClr val="50C49F"/>
    </a:accent4>
    <a:accent5>
      <a:srgbClr val="3B95C4"/>
    </a:accent5>
    <a:accent6>
      <a:srgbClr val="B560D4"/>
    </a:accent6>
    <a:hlink>
      <a:srgbClr val="FC5A1A"/>
    </a:hlink>
    <a:folHlink>
      <a:srgbClr val="B49E74"/>
    </a:folHlink>
  </a:clrScheme>
</a:themeOverride>
</file>

<file path=ppt/theme/themeOverride108.xml><?xml version="1.0" encoding="utf-8"?>
<a:themeOverride xmlns:a="http://schemas.openxmlformats.org/drawingml/2006/main">
  <a:clrScheme name="Atlas">
    <a:dk1>
      <a:sysClr val="windowText" lastClr="000000"/>
    </a:dk1>
    <a:lt1>
      <a:sysClr val="window" lastClr="FFFFFF"/>
    </a:lt1>
    <a:dk2>
      <a:srgbClr val="454545"/>
    </a:dk2>
    <a:lt2>
      <a:srgbClr val="E0E0E0"/>
    </a:lt2>
    <a:accent1>
      <a:srgbClr val="F81B02"/>
    </a:accent1>
    <a:accent2>
      <a:srgbClr val="FC7715"/>
    </a:accent2>
    <a:accent3>
      <a:srgbClr val="AFBF41"/>
    </a:accent3>
    <a:accent4>
      <a:srgbClr val="50C49F"/>
    </a:accent4>
    <a:accent5>
      <a:srgbClr val="3B95C4"/>
    </a:accent5>
    <a:accent6>
      <a:srgbClr val="B560D4"/>
    </a:accent6>
    <a:hlink>
      <a:srgbClr val="FC5A1A"/>
    </a:hlink>
    <a:folHlink>
      <a:srgbClr val="B49E74"/>
    </a:folHlink>
  </a:clrScheme>
</a:themeOverride>
</file>

<file path=ppt/theme/themeOverride109.xml><?xml version="1.0" encoding="utf-8"?>
<a:themeOverride xmlns:a="http://schemas.openxmlformats.org/drawingml/2006/main">
  <a:clrScheme name="Atlas">
    <a:dk1>
      <a:sysClr val="windowText" lastClr="000000"/>
    </a:dk1>
    <a:lt1>
      <a:sysClr val="window" lastClr="FFFFFF"/>
    </a:lt1>
    <a:dk2>
      <a:srgbClr val="454545"/>
    </a:dk2>
    <a:lt2>
      <a:srgbClr val="E0E0E0"/>
    </a:lt2>
    <a:accent1>
      <a:srgbClr val="F81B02"/>
    </a:accent1>
    <a:accent2>
      <a:srgbClr val="FC7715"/>
    </a:accent2>
    <a:accent3>
      <a:srgbClr val="AFBF41"/>
    </a:accent3>
    <a:accent4>
      <a:srgbClr val="50C49F"/>
    </a:accent4>
    <a:accent5>
      <a:srgbClr val="3B95C4"/>
    </a:accent5>
    <a:accent6>
      <a:srgbClr val="B560D4"/>
    </a:accent6>
    <a:hlink>
      <a:srgbClr val="FC5A1A"/>
    </a:hlink>
    <a:folHlink>
      <a:srgbClr val="B49E74"/>
    </a:folHlink>
  </a:clrScheme>
</a:themeOverride>
</file>

<file path=ppt/theme/themeOverride110.xml><?xml version="1.0" encoding="utf-8"?>
<a:themeOverride xmlns:a="http://schemas.openxmlformats.org/drawingml/2006/main">
  <a:clrScheme name="Atlas">
    <a:dk1>
      <a:sysClr val="windowText" lastClr="000000"/>
    </a:dk1>
    <a:lt1>
      <a:sysClr val="window" lastClr="FFFFFF"/>
    </a:lt1>
    <a:dk2>
      <a:srgbClr val="454545"/>
    </a:dk2>
    <a:lt2>
      <a:srgbClr val="E0E0E0"/>
    </a:lt2>
    <a:accent1>
      <a:srgbClr val="F81B02"/>
    </a:accent1>
    <a:accent2>
      <a:srgbClr val="FC7715"/>
    </a:accent2>
    <a:accent3>
      <a:srgbClr val="AFBF41"/>
    </a:accent3>
    <a:accent4>
      <a:srgbClr val="50C49F"/>
    </a:accent4>
    <a:accent5>
      <a:srgbClr val="3B95C4"/>
    </a:accent5>
    <a:accent6>
      <a:srgbClr val="B560D4"/>
    </a:accent6>
    <a:hlink>
      <a:srgbClr val="FC5A1A"/>
    </a:hlink>
    <a:folHlink>
      <a:srgbClr val="B49E74"/>
    </a:folHlink>
  </a:clrScheme>
</a:themeOverride>
</file>

<file path=ppt/theme/themeOverride111.xml><?xml version="1.0" encoding="utf-8"?>
<a:themeOverride xmlns:a="http://schemas.openxmlformats.org/drawingml/2006/main">
  <a:clrScheme name="Atlas">
    <a:dk1>
      <a:sysClr val="windowText" lastClr="000000"/>
    </a:dk1>
    <a:lt1>
      <a:sysClr val="window" lastClr="FFFFFF"/>
    </a:lt1>
    <a:dk2>
      <a:srgbClr val="454545"/>
    </a:dk2>
    <a:lt2>
      <a:srgbClr val="E0E0E0"/>
    </a:lt2>
    <a:accent1>
      <a:srgbClr val="F81B02"/>
    </a:accent1>
    <a:accent2>
      <a:srgbClr val="FC7715"/>
    </a:accent2>
    <a:accent3>
      <a:srgbClr val="AFBF41"/>
    </a:accent3>
    <a:accent4>
      <a:srgbClr val="50C49F"/>
    </a:accent4>
    <a:accent5>
      <a:srgbClr val="3B95C4"/>
    </a:accent5>
    <a:accent6>
      <a:srgbClr val="B560D4"/>
    </a:accent6>
    <a:hlink>
      <a:srgbClr val="FC5A1A"/>
    </a:hlink>
    <a:folHlink>
      <a:srgbClr val="B49E74"/>
    </a:folHlink>
  </a:clrScheme>
</a:themeOverride>
</file>

<file path=ppt/theme/themeOverride112.xml><?xml version="1.0" encoding="utf-8"?>
<a:themeOverride xmlns:a="http://schemas.openxmlformats.org/drawingml/2006/main">
  <a:clrScheme name="Atlas">
    <a:dk1>
      <a:sysClr val="windowText" lastClr="000000"/>
    </a:dk1>
    <a:lt1>
      <a:sysClr val="window" lastClr="FFFFFF"/>
    </a:lt1>
    <a:dk2>
      <a:srgbClr val="454545"/>
    </a:dk2>
    <a:lt2>
      <a:srgbClr val="E0E0E0"/>
    </a:lt2>
    <a:accent1>
      <a:srgbClr val="F81B02"/>
    </a:accent1>
    <a:accent2>
      <a:srgbClr val="FC7715"/>
    </a:accent2>
    <a:accent3>
      <a:srgbClr val="AFBF41"/>
    </a:accent3>
    <a:accent4>
      <a:srgbClr val="50C49F"/>
    </a:accent4>
    <a:accent5>
      <a:srgbClr val="3B95C4"/>
    </a:accent5>
    <a:accent6>
      <a:srgbClr val="B560D4"/>
    </a:accent6>
    <a:hlink>
      <a:srgbClr val="FC5A1A"/>
    </a:hlink>
    <a:folHlink>
      <a:srgbClr val="B49E74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0" ma:contentTypeDescription="Create a new document." ma:contentTypeScope="" ma:versionID="1267097ee5f5874adfcc408041ae252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95891a93df65b14727750f2c06c306c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E480F86-A978-4060-BF60-56AAB322FDA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C239BB0-53B8-40A5-8BB9-15D2ED1AEBC9}">
  <ds:schemaRefs>
    <ds:schemaRef ds:uri="http://purl.org/dc/elements/1.1/"/>
    <ds:schemaRef ds:uri="http://schemas.microsoft.com/office/2006/documentManagement/types"/>
    <ds:schemaRef ds:uri="http://schemas.microsoft.com/sharepoint/v3"/>
    <ds:schemaRef ds:uri="230e9df3-be65-4c73-a93b-d1236ebd677e"/>
    <ds:schemaRef ds:uri="http://purl.org/dc/terms/"/>
    <ds:schemaRef ds:uri="http://schemas.openxmlformats.org/package/2006/metadata/core-properties"/>
    <ds:schemaRef ds:uri="16c05727-aa75-4e4a-9b5f-8a80a1165891"/>
    <ds:schemaRef ds:uri="http://purl.org/dc/dcmitype/"/>
    <ds:schemaRef ds:uri="http://schemas.microsoft.com/office/infopath/2007/PartnerControls"/>
    <ds:schemaRef ds:uri="71af3243-3dd4-4a8d-8c0d-dd76da1f02a5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BA7C683C-DA35-4A0E-ADD0-CC297892D8C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4350</Words>
  <Application>Microsoft Office PowerPoint</Application>
  <PresentationFormat>Widescreen</PresentationFormat>
  <Paragraphs>574</Paragraphs>
  <Slides>11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96</vt:i4>
      </vt:variant>
    </vt:vector>
  </HeadingPairs>
  <TitlesOfParts>
    <vt:vector size="105" baseType="lpstr">
      <vt:lpstr>Agency FB</vt:lpstr>
      <vt:lpstr>Arial</vt:lpstr>
      <vt:lpstr>Bodoni MT Black</vt:lpstr>
      <vt:lpstr>Calibri</vt:lpstr>
      <vt:lpstr>Calibri Light</vt:lpstr>
      <vt:lpstr>Gill Sans Ultra Bold</vt:lpstr>
      <vt:lpstr>Rockwell</vt:lpstr>
      <vt:lpstr>Wingdings</vt:lpstr>
      <vt:lpstr>Atlas</vt:lpstr>
      <vt:lpstr>BEN.LOCAL</vt:lpstr>
      <vt:lpstr>BEN.LOCAL</vt:lpstr>
      <vt:lpstr>PowerPoint Presentation</vt:lpstr>
      <vt:lpstr>PowerPoint Presentation</vt:lpstr>
      <vt:lpstr>PowerPoint Presentation</vt:lpstr>
      <vt:lpstr>Mission Parameters  ORGANIZATIONAL INFRASTRUCTURE</vt:lpstr>
      <vt:lpstr>Mission Parameters  ORGANIZATIONAL INFRASTRUCTURE</vt:lpstr>
      <vt:lpstr>Mission Parameters  ORGANIZATIONAL INFRASTRUCTURE</vt:lpstr>
      <vt:lpstr>Mission Parameters  ORGANIZATIONAL INFRASTRUCTURE</vt:lpstr>
      <vt:lpstr>Mission Parameters  ORGANIZATIONAL INFRASTRUCTURE</vt:lpstr>
      <vt:lpstr>Mission Parameters  ORGANIZATIONAL INFRASTRUCTURE</vt:lpstr>
      <vt:lpstr>Mission Parameters  ORGANIZATIONAL INFRASTRUCTURE</vt:lpstr>
      <vt:lpstr>Mission Parameters  ORGANIZATIONAL INFRASTRUCTURE</vt:lpstr>
      <vt:lpstr>Mission Parameters  ORGANIZATIONAL INFRASTRUCTURE</vt:lpstr>
      <vt:lpstr>Mission Parameters  ORGANIZATIONAL INFRASTRUCTURE</vt:lpstr>
      <vt:lpstr>Mission Parameters  ORGANIZATIONAL INFRASTRUCTURE</vt:lpstr>
      <vt:lpstr>Mission Parameters  ORGANIZATIONAL INFRASTRUCTURE</vt:lpstr>
      <vt:lpstr>Mission Parameters  ORGANIZATIONAL INFRASTRUCTURE</vt:lpstr>
      <vt:lpstr>Mission Parameters  ORGANIZATIONAL INFRASTRUCTURE</vt:lpstr>
      <vt:lpstr>Mission Parameters  ORGANIZATIONAL INFRASTRUCTURE</vt:lpstr>
      <vt:lpstr>Mission Parameters  ORGANIZATIONAL INFRASTRUCTURE</vt:lpstr>
      <vt:lpstr>Mission Parameters  ORGANIZATIONAL INFRASTRUCTURE</vt:lpstr>
      <vt:lpstr>Mission Parameters  ORGANIZATIONAL INFRASTRUCTURE</vt:lpstr>
      <vt:lpstr>Mission Parameters  ORGANIZATIONAL INFRASTRUCTURE</vt:lpstr>
      <vt:lpstr>Mission Parameters  ORGANIZATIONAL INFRASTRUCTURE</vt:lpstr>
      <vt:lpstr>Mission Parameters  ORGANIZATIONAL INFRASTRUCTURE</vt:lpstr>
      <vt:lpstr>Mission Parameters  ORGANIZATIONAL INFRASTRUCTURE</vt:lpstr>
      <vt:lpstr>Mission Parameters  ORGANIZATIONAL INFRASTRUCTURE</vt:lpstr>
      <vt:lpstr>Mission Parameters  ORGANIZATIONAL INFRASTRUCTURE</vt:lpstr>
      <vt:lpstr>Mission Parameters  ORGANIZATIONAL INFRASTRUCTURE</vt:lpstr>
      <vt:lpstr>Mission Parameters  ORGANIZATIONAL INFRASTRUCTURE</vt:lpstr>
      <vt:lpstr>Mission Parameters  ORGANIZATIONAL INFRASTRUCTURE</vt:lpstr>
      <vt:lpstr>Mission Parameters  ORGANIZATIONAL INFRASTRUCTURE</vt:lpstr>
      <vt:lpstr>Mission Parameters  ORGANIZATIONAL INFRASTRUCTURE</vt:lpstr>
      <vt:lpstr>Mission Parameters  ORGANIZATIONAL INFRASTRUCTURE</vt:lpstr>
      <vt:lpstr>Mission Parameters  ORGANIZATIONAL INFRASTRUCTURE</vt:lpstr>
      <vt:lpstr>Mission Parameters  ORGANIZATIONAL INFRASTRUCTURE</vt:lpstr>
      <vt:lpstr>Mission Parameters  ORGANIZATIONAL INFRASTRUCTURE</vt:lpstr>
      <vt:lpstr>Mission Parameters  ORGANIZATIONAL INFRASTRUCTURE</vt:lpstr>
      <vt:lpstr>Mission Parameters  ORGANIZATIONAL INFRASTRUCTURE</vt:lpstr>
      <vt:lpstr>Mission Parameters  ORGANIZATIONAL INFRASTRUCTURE</vt:lpstr>
      <vt:lpstr>Mission Parameters  ORGANIZATIONAL INFRASTRUCTURE</vt:lpstr>
      <vt:lpstr>Mission Parameters  ORGANIZATIONAL INFRASTRUCTURE</vt:lpstr>
      <vt:lpstr>Mission Parameters  ORGANIZATIONAL INFRASTRUCTURE</vt:lpstr>
      <vt:lpstr>Mission Parameters  ORGANIZATIONAL INFRASTRUCTURE</vt:lpstr>
      <vt:lpstr>Mission Parameters  ORGANIZATIONAL INFRASTRUCTURE</vt:lpstr>
      <vt:lpstr>Mission Parameters  ORGANIZATIONAL INFRASTRUCTURE</vt:lpstr>
      <vt:lpstr>Mission Parameters  ORGANIZATIONAL INFRASTRUCTURE</vt:lpstr>
      <vt:lpstr>Mission Parameters  ORGANIZATIONAL INFRASTRUCTURE</vt:lpstr>
      <vt:lpstr>Mission Parameters  ORGANIZATIONAL INFRASTRUCTURE</vt:lpstr>
      <vt:lpstr>Mission Parameters  ORGANIZATIONAL INFRASTRUCTURE</vt:lpstr>
      <vt:lpstr>Mission Parameters  ORGANIZATIONAL INFRASTRUCTURE</vt:lpstr>
      <vt:lpstr>Mission Parameters  ORGANIZATIONAL INFRASTRUCTURE</vt:lpstr>
      <vt:lpstr>Mission Parameters  ORGANIZATIONAL INFRASTRUCTURE</vt:lpstr>
      <vt:lpstr>Mission Parameters  NETWORK INFRASTRUCTURE</vt:lpstr>
      <vt:lpstr>Mission Parameters  NETWORK INFRASTRUCTURE</vt:lpstr>
      <vt:lpstr>Mission Parameters  NETWORK INFRASTRUCTURE</vt:lpstr>
      <vt:lpstr>Mission Parameters  NETWORK INFRASTRUCTURE</vt:lpstr>
      <vt:lpstr>Mission Parameters  NETWORK INFRASTRUCTURE</vt:lpstr>
      <vt:lpstr>Mission Parameters  NETWORK INFRASTRUCTURE</vt:lpstr>
      <vt:lpstr>Mission Parameters  NETWORK INFRASTRUCTURE</vt:lpstr>
      <vt:lpstr>Mission Parameters  NETWORK INFRASTRUCTURE</vt:lpstr>
      <vt:lpstr>Mission Parameters  NETWORK INFRASTRUCTURE</vt:lpstr>
      <vt:lpstr>Mission Parameters  NETWORK INFRASTRUCTURE</vt:lpstr>
      <vt:lpstr>Mission Parameters  NETWORK INFRASTRUCTURE</vt:lpstr>
      <vt:lpstr>Mission Parameters  NETWORK INFRASTRUCTURE</vt:lpstr>
      <vt:lpstr>Mission Parameters  NETWORK INFRASTRUCTURE</vt:lpstr>
      <vt:lpstr>Mission Parameters  NETWORK INFRASTRUCTURE</vt:lpstr>
      <vt:lpstr>Mission Parameters  NETWORK INFRASTRUCTURE</vt:lpstr>
      <vt:lpstr>Mission Parameters  NETWORK INFRASTRUCTURE</vt:lpstr>
      <vt:lpstr>Mission Parameters  NETWORK INFRASTRUCTURE</vt:lpstr>
      <vt:lpstr>Mission Parameters  NETWORK INFRASTRUCTURE</vt:lpstr>
      <vt:lpstr>Mission Parameters  NETWORK INFRASTRUCTURE</vt:lpstr>
      <vt:lpstr>Mission Parameters  NETWORK INFRASTRUCTURE</vt:lpstr>
      <vt:lpstr>Mission Parameters  NETWORK INFRASTRUCTURE</vt:lpstr>
      <vt:lpstr>Mission Parameters  NETWORK INFRASTRUCTURE</vt:lpstr>
      <vt:lpstr>Mission Parameters  NETWORK INFRASTRUCTURE</vt:lpstr>
      <vt:lpstr>Mission Parameters  NETWORK INFRASTRUCTURE</vt:lpstr>
      <vt:lpstr>Mission Parameters  NETWORK INFRASTRUCTURE</vt:lpstr>
      <vt:lpstr>Mission Parameters  NETWORK INFRASTRUCTURE</vt:lpstr>
      <vt:lpstr>Mission Parameters  NETWORK INFRASTRUCTURE</vt:lpstr>
      <vt:lpstr>Mission Parameters  NETWORK INFRASTRUCTURE</vt:lpstr>
      <vt:lpstr>Mission Parameters  NETWORK INFRASTRUCTURE</vt:lpstr>
      <vt:lpstr>Mission Parameters  NETWORK INFRASTRUCTURE</vt:lpstr>
      <vt:lpstr>Mission Parameters  NETWORK INFRASTRUCTURE</vt:lpstr>
      <vt:lpstr>Mission Parameters  NETWORK INFRASTRUCTURE</vt:lpstr>
      <vt:lpstr>Mission Parameters  NETWORK INFRASTRUCTURE</vt:lpstr>
      <vt:lpstr>Mission Parameters  NETWORK INFRASTRUCTURE</vt:lpstr>
      <vt:lpstr>Mission Parameters  NETWORK INFRASTRUCTURE</vt:lpstr>
      <vt:lpstr>Mission Parameters  NETWORK INFRASTRUCTURE</vt:lpstr>
      <vt:lpstr>Mission Parameters  NETWORK INFRASTRUCTURE</vt:lpstr>
      <vt:lpstr>Mission Parameters  NETWORK INFRASTRUCTURE</vt:lpstr>
      <vt:lpstr>Mission Parameters  NETWORK INFRASTRUCTURE</vt:lpstr>
      <vt:lpstr>Mission Parameters  NETWORK INFRASTRUCTURE</vt:lpstr>
      <vt:lpstr>Mission Parameters  NETWORK INFRASTRUCTURE</vt:lpstr>
      <vt:lpstr>BEN.LOCAL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2022-09-03T16:58:23Z</dcterms:created>
  <dcterms:modified xsi:type="dcterms:W3CDTF">2026-10-15T15:44:14Z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