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ppt/theme/themeOverride69.xml" ContentType="application/vnd.openxmlformats-officedocument.themeOverride+xml"/>
  <Override PartName="/ppt/theme/themeOverride70.xml" ContentType="application/vnd.openxmlformats-officedocument.themeOverride+xml"/>
  <Override PartName="/ppt/theme/themeOverride71.xml" ContentType="application/vnd.openxmlformats-officedocument.themeOverride+xml"/>
  <Override PartName="/ppt/theme/themeOverride72.xml" ContentType="application/vnd.openxmlformats-officedocument.themeOverride+xml"/>
  <Override PartName="/ppt/theme/themeOverride73.xml" ContentType="application/vnd.openxmlformats-officedocument.themeOverride+xml"/>
  <Override PartName="/ppt/theme/themeOverride74.xml" ContentType="application/vnd.openxmlformats-officedocument.themeOverride+xml"/>
  <Override PartName="/ppt/theme/themeOverride75.xml" ContentType="application/vnd.openxmlformats-officedocument.themeOverride+xml"/>
  <Override PartName="/ppt/theme/themeOverride76.xml" ContentType="application/vnd.openxmlformats-officedocument.themeOverride+xml"/>
  <Override PartName="/ppt/theme/themeOverride77.xml" ContentType="application/vnd.openxmlformats-officedocument.themeOverride+xml"/>
  <Override PartName="/ppt/theme/themeOverride78.xml" ContentType="application/vnd.openxmlformats-officedocument.themeOverride+xml"/>
  <Override PartName="/ppt/theme/themeOverride79.xml" ContentType="application/vnd.openxmlformats-officedocument.themeOverride+xml"/>
  <Override PartName="/ppt/theme/themeOverride80.xml" ContentType="application/vnd.openxmlformats-officedocument.themeOverride+xml"/>
  <Override PartName="/ppt/theme/themeOverride81.xml" ContentType="application/vnd.openxmlformats-officedocument.themeOverride+xml"/>
  <Override PartName="/ppt/theme/themeOverride82.xml" ContentType="application/vnd.openxmlformats-officedocument.themeOverride+xml"/>
  <Override PartName="/ppt/theme/themeOverride83.xml" ContentType="application/vnd.openxmlformats-officedocument.themeOverride+xml"/>
  <Override PartName="/ppt/theme/themeOverride84.xml" ContentType="application/vnd.openxmlformats-officedocument.themeOverride+xml"/>
  <Override PartName="/ppt/theme/themeOverride85.xml" ContentType="application/vnd.openxmlformats-officedocument.themeOverride+xml"/>
  <Override PartName="/ppt/theme/themeOverride86.xml" ContentType="application/vnd.openxmlformats-officedocument.themeOverride+xml"/>
  <Override PartName="/ppt/theme/themeOverride87.xml" ContentType="application/vnd.openxmlformats-officedocument.themeOverride+xml"/>
  <Override PartName="/ppt/theme/themeOverride88.xml" ContentType="application/vnd.openxmlformats-officedocument.themeOverride+xml"/>
  <Override PartName="/ppt/theme/themeOverride89.xml" ContentType="application/vnd.openxmlformats-officedocument.themeOverride+xml"/>
  <Override PartName="/ppt/theme/themeOverride90.xml" ContentType="application/vnd.openxmlformats-officedocument.themeOverride+xml"/>
  <Override PartName="/ppt/theme/themeOverride91.xml" ContentType="application/vnd.openxmlformats-officedocument.themeOverride+xml"/>
  <Override PartName="/ppt/theme/themeOverride92.xml" ContentType="application/vnd.openxmlformats-officedocument.themeOverride+xml"/>
  <Override PartName="/ppt/theme/themeOverride9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01"/>
  </p:notesMasterIdLst>
  <p:handoutMasterIdLst>
    <p:handoutMasterId r:id="rId102"/>
  </p:handoutMasterIdLst>
  <p:sldIdLst>
    <p:sldId id="256" r:id="rId5"/>
    <p:sldId id="375" r:id="rId6"/>
    <p:sldId id="414" r:id="rId107"/>
    <p:sldId id="257" r:id="rId7"/>
    <p:sldId id="258" r:id="rId8"/>
    <p:sldId id="388" r:id="rId9"/>
    <p:sldId id="267" r:id="rId10"/>
    <p:sldId id="271" r:id="rId11"/>
    <p:sldId id="387" r:id="rId12"/>
    <p:sldId id="272" r:id="rId13"/>
    <p:sldId id="276" r:id="rId14"/>
    <p:sldId id="386" r:id="rId15"/>
    <p:sldId id="275" r:id="rId16"/>
    <p:sldId id="277" r:id="rId17"/>
    <p:sldId id="274" r:id="rId18"/>
    <p:sldId id="280" r:id="rId19"/>
    <p:sldId id="389" r:id="rId20"/>
    <p:sldId id="279" r:id="rId21"/>
    <p:sldId id="278" r:id="rId22"/>
    <p:sldId id="385" r:id="rId23"/>
    <p:sldId id="269" r:id="rId24"/>
    <p:sldId id="284" r:id="rId25"/>
    <p:sldId id="285" r:id="rId26"/>
    <p:sldId id="384" r:id="rId27"/>
    <p:sldId id="286" r:id="rId28"/>
    <p:sldId id="287" r:id="rId29"/>
    <p:sldId id="283" r:id="rId30"/>
    <p:sldId id="383" r:id="rId31"/>
    <p:sldId id="288" r:id="rId32"/>
    <p:sldId id="289" r:id="rId33"/>
    <p:sldId id="382" r:id="rId34"/>
    <p:sldId id="310" r:id="rId35"/>
    <p:sldId id="293" r:id="rId36"/>
    <p:sldId id="292" r:id="rId37"/>
    <p:sldId id="294" r:id="rId38"/>
    <p:sldId id="290" r:id="rId39"/>
    <p:sldId id="291" r:id="rId40"/>
    <p:sldId id="298" r:id="rId41"/>
    <p:sldId id="299" r:id="rId42"/>
    <p:sldId id="300" r:id="rId43"/>
    <p:sldId id="309" r:id="rId44"/>
    <p:sldId id="311" r:id="rId45"/>
    <p:sldId id="332" r:id="rId46"/>
    <p:sldId id="381" r:id="rId47"/>
    <p:sldId id="297" r:id="rId48"/>
    <p:sldId id="333" r:id="rId49"/>
    <p:sldId id="341" r:id="rId50"/>
    <p:sldId id="314" r:id="rId51"/>
    <p:sldId id="340" r:id="rId52"/>
    <p:sldId id="334" r:id="rId53"/>
    <p:sldId id="380" r:id="rId54"/>
    <p:sldId id="308" r:id="rId55"/>
    <p:sldId id="379" r:id="rId56"/>
    <p:sldId id="325" r:id="rId57"/>
    <p:sldId id="326" r:id="rId58"/>
    <p:sldId id="327" r:id="rId59"/>
    <p:sldId id="378" r:id="rId60"/>
    <p:sldId id="373" r:id="rId61"/>
    <p:sldId id="342" r:id="rId62"/>
    <p:sldId id="377" r:id="rId63"/>
    <p:sldId id="343" r:id="rId64"/>
    <p:sldId id="374" r:id="rId65"/>
    <p:sldId id="398" r:id="rId66"/>
    <p:sldId id="376" r:id="rId67"/>
    <p:sldId id="344" r:id="rId68"/>
    <p:sldId id="347" r:id="rId69"/>
    <p:sldId id="345" r:id="rId70"/>
    <p:sldId id="346" r:id="rId71"/>
    <p:sldId id="390" r:id="rId72"/>
    <p:sldId id="399" r:id="rId73"/>
    <p:sldId id="394" r:id="rId74"/>
    <p:sldId id="395" r:id="rId75"/>
    <p:sldId id="392" r:id="rId76"/>
    <p:sldId id="391" r:id="rId77"/>
    <p:sldId id="393" r:id="rId78"/>
    <p:sldId id="348" r:id="rId79"/>
    <p:sldId id="400" r:id="rId80"/>
    <p:sldId id="403" r:id="rId81"/>
    <p:sldId id="396" r:id="rId82"/>
    <p:sldId id="404" r:id="rId83"/>
    <p:sldId id="405" r:id="rId84"/>
    <p:sldId id="397" r:id="rId85"/>
    <p:sldId id="406" r:id="rId86"/>
    <p:sldId id="349" r:id="rId87"/>
    <p:sldId id="401" r:id="rId88"/>
    <p:sldId id="350" r:id="rId89"/>
    <p:sldId id="402" r:id="rId90"/>
    <p:sldId id="410" r:id="rId91"/>
    <p:sldId id="408" r:id="rId92"/>
    <p:sldId id="409" r:id="rId93"/>
    <p:sldId id="353" r:id="rId94"/>
    <p:sldId id="407" r:id="rId95"/>
    <p:sldId id="351" r:id="rId96"/>
    <p:sldId id="411" r:id="rId97"/>
    <p:sldId id="413" r:id="rId98"/>
    <p:sldId id="355" r:id="rId99"/>
    <p:sldId id="415" r:id="rId108"/>
    <p:sldId id="416" r:id="rId109"/>
    <p:sldId id="417" r:id="rId110"/>
    <p:sldId id="418" r:id="rId111"/>
    <p:sldId id="419" r:id="rId112"/>
    <p:sldId id="420" r:id="rId113"/>
    <p:sldId id="421" r:id="rId114"/>
    <p:sldId id="422" r:id="rId115"/>
    <p:sldId id="423" r:id="rId116"/>
    <p:sldId id="372" r:id="rId10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8585"/>
    <a:srgbClr val="EDD4C1"/>
    <a:srgbClr val="F5CCB9"/>
    <a:srgbClr val="FBECD5"/>
    <a:srgbClr val="F8D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viewProps" Target="viewProps.xml"/>  <Relationship Id="rId107" Type="http://schemas.openxmlformats.org/officeDocument/2006/relationships/slide" Target="slides/slide97.xml"/>
  <Relationship Id="rId108" Type="http://schemas.openxmlformats.org/officeDocument/2006/relationships/slide" Target="slides/slide98.xml"/>
  <Relationship Id="rId109" Type="http://schemas.openxmlformats.org/officeDocument/2006/relationships/slide" Target="slides/slide99.xml"/>
  <Relationship Id="rId110" Type="http://schemas.openxmlformats.org/officeDocument/2006/relationships/slide" Target="slides/slide100.xml"/>
  <Relationship Id="rId111" Type="http://schemas.openxmlformats.org/officeDocument/2006/relationships/slide" Target="slides/slide101.xml"/>
  <Relationship Id="rId112" Type="http://schemas.openxmlformats.org/officeDocument/2006/relationships/slide" Target="slides/slide102.xml"/>
  <Relationship Id="rId113" Type="http://schemas.openxmlformats.org/officeDocument/2006/relationships/slide" Target="slides/slide103.xml"/>
  <Relationship Id="rId114" Type="http://schemas.openxmlformats.org/officeDocument/2006/relationships/slide" Target="slides/slide104.xml"/>
  <Relationship Id="rId115" Type="http://schemas.openxmlformats.org/officeDocument/2006/relationships/slide" Target="slides/slide105.xml"/>
  <Relationship Id="rId116" Type="http://schemas.openxmlformats.org/officeDocument/2006/relationships/slide" Target="slides/slide106.xml"/>
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76F12D-2985-47C3-A07C-9F03DD159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83A19-1DC2-46DB-B3A1-ECF7C417E9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919E1-43AC-4CED-9500-DF4C100BDBF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D6289-F1C3-4041-A186-E428808BD1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17ECA2-D3CC-4290-9914-977FED6D36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98A85-43CB-4CDC-8FF1-647F52B29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91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B7A66-B7EB-42C9-B5DD-873741A0995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B4569-3B6E-468D-B981-DA515F47B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0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B4569-3B6E-468D-B981-DA515F47B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6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B4569-3B6E-468D-B981-DA515F47BC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0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34071"/>
            <a:chOff x="-329674" y="-51881"/>
            <a:chExt cx="12515851" cy="6934071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15853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97F3FD7-6DA2-41F7-8AD6-E0444E081A1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ECEF-64B4-4BAB-8200-FA2A63CBEF6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00F98E9-2EB4-44B5-AC7E-ED3C3881E6D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0570814-66F8-4F54-A037-8043FA601765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FC492A-6DBC-4CC1-B0AA-A321F7998454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E52A-75C0-45FE-AFE1-2E00E057A06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59636-B0C0-4EAD-AE65-4FEC47F408D0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C637-193B-4E4E-9F59-4A3D35548513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4B63599-F2F9-4F6B-9646-A85647A2C507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2EF2F-885F-49AF-A1FF-6F6B2B9D65F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0E729B5-FC50-427E-A48E-222BE46AFAB6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1">
                <a:lumMod val="5000"/>
                <a:lumOff val="95000"/>
              </a:schemeClr>
            </a:gs>
            <a:gs pos="51000">
              <a:srgbClr val="FEB0A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BC21F-FC38-4194-899D-C5E262130A7A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Property of Ben Halevy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3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8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social.technet.microsoft.com/Forums/windowsserver/en-US/28157262-58a8-4f17-8070-66ceeed38a47/fsrm-breaks-group-policy-editing-on-windows-server-2019-domain-controllers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3.xml"/><Relationship Id="rId5" Type="http://schemas.openxmlformats.org/officeDocument/2006/relationships/hyperlink" Target="https://social.technet.microsoft.com/Forums/windowsserver/en-US/28157262-58a8-4f17-8070-66ceeed38a47/fsrm-breaks-group-policy-editing-on-windows-server-2019-domain-controllers" TargetMode="External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9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6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8.xml"/><Relationship Id="rId5" Type="http://schemas.openxmlformats.org/officeDocument/2006/relationships/image" Target="../media/image97.png"/><Relationship Id="rId4" Type="http://schemas.openxmlformats.org/officeDocument/2006/relationships/image" Target="../media/image8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9.xml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0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3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5.xml"/><Relationship Id="rId4" Type="http://schemas.openxmlformats.org/officeDocument/2006/relationships/image" Target="../media/image1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6.xml"/><Relationship Id="rId4" Type="http://schemas.openxmlformats.org/officeDocument/2006/relationships/image" Target="../media/image1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9.xml"/><Relationship Id="rId4" Type="http://schemas.openxmlformats.org/officeDocument/2006/relationships/image" Target="../media/image11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0.xml"/><Relationship Id="rId4" Type="http://schemas.openxmlformats.org/officeDocument/2006/relationships/image" Target="../media/image1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1.xml"/><Relationship Id="rId4" Type="http://schemas.openxmlformats.org/officeDocument/2006/relationships/image" Target="../media/image12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3.xml"/><Relationship Id="rId6" Type="http://schemas.openxmlformats.org/officeDocument/2006/relationships/image" Target="../media/image109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4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5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6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8.xml"/><Relationship Id="rId4" Type="http://schemas.openxmlformats.org/officeDocument/2006/relationships/image" Target="../media/image13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1.xml"/><Relationship Id="rId4" Type="http://schemas.openxmlformats.org/officeDocument/2006/relationships/image" Target="../media/image13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te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3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4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5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6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8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9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1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fi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3.xml"/></Relationships>
</file>

<file path=ppt/slides/_rels/slide97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98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99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0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1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2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3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4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5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_rels/slide106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67" y="69011"/>
            <a:ext cx="10656498" cy="511177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752FD7-76EF-4EBF-8807-5A08A9C8EA0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-215660"/>
            <a:ext cx="8680450" cy="17494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Bodoni MT Black" panose="02070A03080606020203" pitchFamily="18" charset="0"/>
              </a:rPr>
              <a:t>BEN.LOCAL</a:t>
            </a:r>
            <a:endParaRPr lang="en-US" sz="8000" dirty="0">
              <a:latin typeface="Bodoni MT Black" panose="02070A03080606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8D8C1-1062-49B2-BB56-D9F8E5DA6EB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594121" y="5655980"/>
            <a:ext cx="4597879" cy="5873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Gill Sans Ultra Bold" panose="020B0A02020104020203" pitchFamily="34" charset="0"/>
              </a:rPr>
              <a:t> MID TERM PROJECT</a:t>
            </a:r>
            <a:endParaRPr lang="en-US" sz="2800" dirty="0">
              <a:latin typeface="Gill Sans Ultra Bold" panose="020B0A02020104020203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574657" y="6245525"/>
            <a:ext cx="2380889" cy="344711"/>
          </a:xfrm>
        </p:spPr>
        <p:txBody>
          <a:bodyPr/>
          <a:lstStyle/>
          <a:p>
            <a:pPr algn="ctr"/>
            <a:r>
              <a:rPr lang="en-US" sz="1800" smtClean="0"/>
              <a:t>Property of Ben Halevy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286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2FD7-76EF-4EBF-8807-5A08A9C8EA0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55775" y="0"/>
            <a:ext cx="8680450" cy="17494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Bodoni MT Black" panose="02070A03080606020203" pitchFamily="18" charset="0"/>
              </a:rPr>
              <a:t>BEN.LOCAL</a:t>
            </a:r>
            <a:endParaRPr lang="en-US" sz="8000" dirty="0">
              <a:latin typeface="Bodoni MT Black" panose="02070A03080606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8D8C1-1062-49B2-BB56-D9F8E5DA6EB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797061" y="2386569"/>
            <a:ext cx="4597879" cy="5873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Gill Sans Ultra Bold" panose="020B0A02020104020203" pitchFamily="34" charset="0"/>
              </a:rPr>
              <a:t> MID TERM PROJECT</a:t>
            </a:r>
            <a:endParaRPr lang="en-US" sz="2800" dirty="0">
              <a:latin typeface="Gill Sans Ultra Bold" panose="020B0A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954494"/>
            <a:ext cx="11430000" cy="230832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5461">
                <a:srgbClr val="FEB0A8"/>
              </a:gs>
              <a:gs pos="7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8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Our Home office is located in Lev </a:t>
            </a:r>
            <a:r>
              <a:rPr lang="en-US" sz="2400" dirty="0" err="1"/>
              <a:t>Hagalil</a:t>
            </a:r>
            <a:r>
              <a:rPr lang="en-US" sz="2400" dirty="0"/>
              <a:t> and requires a New Active Directory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This </a:t>
            </a:r>
            <a:r>
              <a:rPr lang="en-US" sz="2400" dirty="0"/>
              <a:t>Organizational Build Requires: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6 </a:t>
            </a:r>
            <a:r>
              <a:rPr lang="en-US" sz="2400" dirty="0"/>
              <a:t>Different Organizational Units with different Integrated </a:t>
            </a:r>
            <a:r>
              <a:rPr lang="en-US" sz="2400" dirty="0" err="1"/>
              <a:t>Perameters</a:t>
            </a:r>
            <a:r>
              <a:rPr lang="en-US" sz="2400" dirty="0"/>
              <a:t>, 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User </a:t>
            </a:r>
            <a:r>
              <a:rPr lang="en-US" sz="2400" dirty="0"/>
              <a:t>permissions, and </a:t>
            </a:r>
            <a:r>
              <a:rPr lang="en-US" sz="2400" dirty="0" err="1"/>
              <a:t>subcompartmentalized</a:t>
            </a:r>
            <a:r>
              <a:rPr lang="en-US" sz="2400" dirty="0"/>
              <a:t> authorizations.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en-US" sz="2400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400" dirty="0"/>
              <a:t>	Lets Begin Our Interesting Journey…….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1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57"/>
          <a:stretch/>
        </p:blipFill>
        <p:spPr>
          <a:xfrm>
            <a:off x="2882661" y="2596551"/>
            <a:ext cx="6426679" cy="3761117"/>
          </a:xfrm>
        </p:spPr>
      </p:pic>
      <p:sp>
        <p:nvSpPr>
          <p:cNvPr id="6" name="Rectangle 5"/>
          <p:cNvSpPr/>
          <p:nvPr/>
        </p:nvSpPr>
        <p:spPr>
          <a:xfrm>
            <a:off x="2869720" y="0"/>
            <a:ext cx="645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24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24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400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 </a:t>
            </a:r>
            <a:r>
              <a:rPr lang="en-US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INITIAL </a:t>
            </a:r>
            <a:r>
              <a:rPr lang="en-US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</a:t>
            </a:r>
            <a:r>
              <a:rPr lang="en-US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INFRASTRUCTURE</a:t>
            </a:r>
            <a:endParaRPr lang="en-US" b="1" u="sng" dirty="0">
              <a:latin typeface="Agency FB" panose="020B0503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230085"/>
              </p:ext>
            </p:extLst>
          </p:nvPr>
        </p:nvGraphicFramePr>
        <p:xfrm>
          <a:off x="3894347" y="1371599"/>
          <a:ext cx="4403306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13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Create a private virtual switch named 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2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33159" y="198408"/>
            <a:ext cx="49256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u="sng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MissionParameters</a:t>
            </a:r>
            <a:r>
              <a:rPr lang="en-US" sz="3200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 </a:t>
            </a:r>
            <a:r>
              <a:rPr lang="en-US" sz="48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48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ORGANIZATIONALINFRASTRUCTURE</a:t>
            </a:r>
            <a:endParaRPr lang="en-US" b="1" u="sng" dirty="0">
              <a:solidFill>
                <a:prstClr val="black">
                  <a:lumMod val="95000"/>
                  <a:lumOff val="5000"/>
                </a:prstClr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776432"/>
              </p:ext>
            </p:extLst>
          </p:nvPr>
        </p:nvGraphicFramePr>
        <p:xfrm>
          <a:off x="1782203" y="2265628"/>
          <a:ext cx="862759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7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TASK- </a:t>
                      </a:r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Bodoni MT Black" panose="02070A03080606020203" pitchFamily="18" charset="0"/>
                        </a:rPr>
                        <a:t>1. INITIAL</a:t>
                      </a:r>
                      <a:r>
                        <a:rPr lang="en-US" b="1" u="none" baseline="0" dirty="0" smtClean="0">
                          <a:solidFill>
                            <a:schemeClr val="bg1"/>
                          </a:solidFill>
                          <a:latin typeface="Bodoni MT Black" panose="02070A03080606020203" pitchFamily="18" charset="0"/>
                        </a:rPr>
                        <a:t> </a:t>
                      </a:r>
                      <a:r>
                        <a:rPr lang="en-US" b="1" u="none" dirty="0" smtClean="0">
                          <a:solidFill>
                            <a:schemeClr val="bg1"/>
                          </a:solidFill>
                          <a:latin typeface="Bodoni MT Black" panose="02070A03080606020203" pitchFamily="18" charset="0"/>
                        </a:rPr>
                        <a:t>INFRASTRUCTURE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Create a Virtual Machine named DC1 &gt; install Windows Server (2019) w/4GB Ram and 40 GB HD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Rename it DC1 upon first start up&gt; </a:t>
                      </a:r>
                      <a:r>
                        <a:rPr lang="en-US" sz="1800" b="1" i="0" baseline="0" dirty="0" smtClean="0">
                          <a:latin typeface="Agency FB" panose="020B0503020202020204" pitchFamily="34" charset="0"/>
                        </a:rPr>
                        <a:t>Initial LAN IP Info for the DC 1 Server : </a:t>
                      </a:r>
                      <a:r>
                        <a:rPr lang="en-US" sz="1800" b="1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Address :192.168.100.1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 </a:t>
                      </a:r>
                      <a:endParaRPr lang="en-US" sz="1800" b="1" baseline="0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Subnet Mask: 255.255.255.0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Class C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 Default Gateway: 192.168.100.254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Agency FB" panose="020B0503020202020204" pitchFamily="34" charset="0"/>
                        </a:rPr>
                        <a:t>Dns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 Server: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192.168.100.1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spc="0" baseline="0" dirty="0" smtClean="0">
                          <a:latin typeface="Agency FB" panose="020B0503020202020204" pitchFamily="34" charset="0"/>
                        </a:rPr>
                        <a:t>Add a Role AD Domain Services &gt;Create a New Forest&gt; Name it </a:t>
                      </a:r>
                      <a:r>
                        <a:rPr lang="en-US" sz="1800" b="1" i="0" spc="0" baseline="0" dirty="0" smtClean="0">
                          <a:latin typeface="Agency FB" panose="020B0503020202020204" pitchFamily="34" charset="0"/>
                        </a:rPr>
                        <a:t>BEN.LOCAL </a:t>
                      </a:r>
                      <a:r>
                        <a:rPr lang="en-US" sz="1800" b="1" i="0" spc="0" baseline="0" dirty="0" smtClean="0">
                          <a:latin typeface="Agency FB" panose="020B0503020202020204" pitchFamily="34" charset="0"/>
                        </a:rPr>
                        <a:t>&gt; 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Install a Role (DHCP SERVER) </a:t>
                      </a:r>
                      <a:endParaRPr lang="en-US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&gt;AD Tools &gt; DHCP Server &gt; Click on 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BEN.LOCAL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&gt; Right click IPV4 &gt; New Scope with the following IP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Pool : 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IP Range: 192.168.100.100-192.168.100.150Subnet Mask: 255.255.255.0 Class C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 No Exclusions 8 Day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Lease Term  &gt; Use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the Default Gateway previously mentioned&gt; Use the Parent Domain (Forest)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00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56958" y="-77639"/>
            <a:ext cx="5078084" cy="88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48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48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68" y="4041069"/>
            <a:ext cx="11059064" cy="28169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2" b="15126"/>
          <a:stretch/>
        </p:blipFill>
        <p:spPr>
          <a:xfrm>
            <a:off x="3604357" y="761118"/>
            <a:ext cx="4983286" cy="309489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41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10800000" flipV="1">
            <a:off x="1812985" y="129396"/>
            <a:ext cx="8566031" cy="698740"/>
          </a:xfrm>
          <a:noFill/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18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32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26" b="6944"/>
          <a:stretch/>
        </p:blipFill>
        <p:spPr>
          <a:xfrm>
            <a:off x="2736995" y="2803555"/>
            <a:ext cx="6718011" cy="405444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51316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359670"/>
              </p:ext>
            </p:extLst>
          </p:nvPr>
        </p:nvGraphicFramePr>
        <p:xfrm>
          <a:off x="1770673" y="1196774"/>
          <a:ext cx="8650654" cy="1109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0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Created virtual machine (CL1) w/ Windows 10 Pro  w/  (2GB Ram) (40 GB HD) w/ LAN connection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Rename it CL1&gt; connect to the new network 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(BEN.LOCAL)&gt; 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Leave the IP configuration in Automatic Mode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67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96729" y="336431"/>
            <a:ext cx="5598542" cy="439948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068432"/>
              </p:ext>
            </p:extLst>
          </p:nvPr>
        </p:nvGraphicFramePr>
        <p:xfrm>
          <a:off x="2615242" y="2669235"/>
          <a:ext cx="6961517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The OU’s Were Created Using </a:t>
                      </a:r>
                      <a:r>
                        <a:rPr lang="en-US" sz="1800" b="1" baseline="0" dirty="0" err="1" smtClean="0">
                          <a:latin typeface="Agency FB" panose="020B0503020202020204" pitchFamily="34" charset="0"/>
                        </a:rPr>
                        <a:t>Powershell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Scripts, One Script to create the OU’s </a:t>
                      </a:r>
                      <a:endParaRPr lang="en-US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Another Script to Install the users’ inherent Account Parameters</a:t>
                      </a:r>
                      <a:endParaRPr lang="en-US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Management- 1 CEO, 2 Vice </a:t>
                      </a:r>
                      <a:r>
                        <a:rPr lang="en-US" sz="1800" b="1" baseline="0" dirty="0" err="1" smtClean="0">
                          <a:latin typeface="Agency FB" panose="020B0503020202020204" pitchFamily="34" charset="0"/>
                        </a:rPr>
                        <a:t>Ceo’s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, 4 Managers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Office - 7 users (O1-O7)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Finance - 4 users (F1-F4)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Sales - 5 users (S1- S5)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Architects – 20 users (A1-A20)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IT - 3 Employees : Alex – Network Manager ; Adam- Technician ; Amir- Technician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634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96729" y="250166"/>
            <a:ext cx="5598542" cy="439948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0" y="1024405"/>
            <a:ext cx="5669280" cy="24091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912" y="3527661"/>
            <a:ext cx="8312968" cy="310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373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00413" y="0"/>
            <a:ext cx="5591175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5983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34152"/>
              </p:ext>
            </p:extLst>
          </p:nvPr>
        </p:nvGraphicFramePr>
        <p:xfrm>
          <a:off x="2032000" y="902516"/>
          <a:ext cx="8128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The Scripts create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 the OU’s and User Profiles,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But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required manually enabling the groups of users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 the future I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would invest on a more complex script enabling them automatically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13" y="3243938"/>
            <a:ext cx="5154724" cy="23459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51" y="2305729"/>
            <a:ext cx="5265001" cy="431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4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40028" y="78387"/>
            <a:ext cx="5711945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5983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631543"/>
              </p:ext>
            </p:extLst>
          </p:nvPr>
        </p:nvGraphicFramePr>
        <p:xfrm>
          <a:off x="1159774" y="1553456"/>
          <a:ext cx="9872452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2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Implement an OU Wide permission Protocol (Delegation)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Adam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IT Technician is to be given permission to reset all Passwords within the Sales Dept. from his endpoint Terminal.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819367"/>
              </p:ext>
            </p:extLst>
          </p:nvPr>
        </p:nvGraphicFramePr>
        <p:xfrm>
          <a:off x="1066801" y="4946609"/>
          <a:ext cx="100583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INSTRUCTIONS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AD Users and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Comps &gt; Sales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OU &gt; Right Click &gt;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Delegate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Control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Label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“Reset User PW”&gt; Next &gt; Add Adam To Selected Users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47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40028" y="0"/>
            <a:ext cx="5711945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75" b="32424"/>
          <a:stretch/>
        </p:blipFill>
        <p:spPr>
          <a:xfrm>
            <a:off x="1735908" y="3812580"/>
            <a:ext cx="4430353" cy="2523879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01" y="1282791"/>
            <a:ext cx="4574664" cy="4944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38" y="1279585"/>
            <a:ext cx="3545913" cy="22649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5" y="1279585"/>
            <a:ext cx="3843503" cy="226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56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49166"/>
              </p:ext>
            </p:extLst>
          </p:nvPr>
        </p:nvGraphicFramePr>
        <p:xfrm>
          <a:off x="2339196" y="1047470"/>
          <a:ext cx="75136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implement an Organizational Wide Dynamic PW policy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 complex PW with min 9 integers w/a required PW refresh policy every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30 days</a:t>
                      </a:r>
                      <a:endParaRPr lang="en-US" b="1" baseline="0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 30 min hibernation period after every incorrect attempt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In the occurrence of 3 incorrect PW attempts, the system would lock the user out for 12 hrs.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PW Relief in the office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for its senior employees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UserO1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and UserO2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760663"/>
              </p:ext>
            </p:extLst>
          </p:nvPr>
        </p:nvGraphicFramePr>
        <p:xfrm>
          <a:off x="557842" y="4003615"/>
          <a:ext cx="11076317" cy="2638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INSTRUCTIONS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AD Server Manager&gt;Tools category &gt; Group Policy Management&gt;right click Default Domain Policy &gt; Edit Policy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Comp 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Config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&gt;Policies&gt;Windows Settings&gt;Security Settings&gt;Acct Policies &gt;PW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3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Comp 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Config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&gt;Policies&gt;Windows Settings&gt;Security Settings&gt;Acct Policies&gt;Acct Lockout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Configure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the policy to the requirements of the organizational Protocol &gt;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gpupdate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/force to update the Group Policy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Created a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PW relief Policy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in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the Sales Dept.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in the AD Admin center =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BEN.LOCAL&gt;system&gt;pw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container&gt; new &gt;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input the PW Relief Protocol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Associate it to the appropriate u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sers &gt;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perform a Gpupdate /force Command 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31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77883" y="8626"/>
            <a:ext cx="5236235" cy="882650"/>
          </a:xfrm>
          <a:noFill/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2000" b="1" dirty="0"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5983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" r="6887" b="11460"/>
          <a:stretch/>
        </p:blipFill>
        <p:spPr>
          <a:xfrm>
            <a:off x="500332" y="1017917"/>
            <a:ext cx="11352362" cy="2406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" r="5614" b="9420"/>
          <a:stretch/>
        </p:blipFill>
        <p:spPr>
          <a:xfrm>
            <a:off x="362309" y="4149306"/>
            <a:ext cx="11507638" cy="242402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96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56318" y="0"/>
            <a:ext cx="5279365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8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5983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5" b="23636"/>
          <a:stretch/>
        </p:blipFill>
        <p:spPr>
          <a:xfrm>
            <a:off x="5865963" y="1069675"/>
            <a:ext cx="5417389" cy="25361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5" b="44592"/>
          <a:stretch/>
        </p:blipFill>
        <p:spPr>
          <a:xfrm>
            <a:off x="5386769" y="3925019"/>
            <a:ext cx="6434295" cy="25792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919983" y="6488190"/>
            <a:ext cx="1901081" cy="320040"/>
          </a:xfrm>
        </p:spPr>
        <p:txBody>
          <a:bodyPr/>
          <a:lstStyle/>
          <a:p>
            <a:r>
              <a:rPr lang="en-US" dirty="0" smtClean="0"/>
              <a:t>Property of Ben Halevy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93"/>
            <a:ext cx="5233850" cy="57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13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07744" y="0"/>
            <a:ext cx="617651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8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/>
          <a:stretch/>
        </p:blipFill>
        <p:spPr>
          <a:xfrm>
            <a:off x="950344" y="1556824"/>
            <a:ext cx="10291313" cy="374435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578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07744" y="0"/>
            <a:ext cx="617651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8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003730"/>
              </p:ext>
            </p:extLst>
          </p:nvPr>
        </p:nvGraphicFramePr>
        <p:xfrm>
          <a:off x="3286185" y="1173192"/>
          <a:ext cx="561963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9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non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Create a Home Folder in the DC1 Server </a:t>
                      </a:r>
                      <a:endParaRPr lang="en-US" b="1" u="non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Share the Home folder to all Organizational Employees </a:t>
                      </a:r>
                      <a:endParaRPr lang="en-US" b="1" u="non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Map the Home Folder to Drive Z: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Configure Employee Home Folders To Route to their Network folder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30335"/>
              </p:ext>
            </p:extLst>
          </p:nvPr>
        </p:nvGraphicFramePr>
        <p:xfrm>
          <a:off x="3212861" y="4201543"/>
          <a:ext cx="576627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6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INSTRUCTIONS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Create the home folder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in the DC1 Server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Users &amp; Computers &gt; mark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all users in a OU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 right click &gt; properties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Profile&gt;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Mark Home Folder&gt; Connect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Z:\\DC1\Home\%username%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Don’t Forget to TURN ON NETWORK DISCOVERY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25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58506" y="0"/>
            <a:ext cx="9074988" cy="840268"/>
          </a:xfrm>
          <a:noFill/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18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6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59836"/>
              </p:ext>
            </p:extLst>
          </p:nvPr>
        </p:nvGraphicFramePr>
        <p:xfrm>
          <a:off x="1" y="5589916"/>
          <a:ext cx="12191999" cy="1268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0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Bodoni MT Black" panose="02070A03080606020203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204" y="1173533"/>
            <a:ext cx="6377796" cy="568446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27186" y="6537960"/>
            <a:ext cx="10588752" cy="320040"/>
          </a:xfrm>
        </p:spPr>
        <p:txBody>
          <a:bodyPr/>
          <a:lstStyle/>
          <a:p>
            <a:r>
              <a:rPr lang="en-US" dirty="0" smtClean="0"/>
              <a:t>Property of Ben Halevy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2154"/>
            <a:ext cx="5686697" cy="56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64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52386" y="157022"/>
            <a:ext cx="5487229" cy="520318"/>
          </a:xfrm>
          <a:noFill/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18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6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24583"/>
              </p:ext>
            </p:extLst>
          </p:nvPr>
        </p:nvGraphicFramePr>
        <p:xfrm>
          <a:off x="3325004" y="866314"/>
          <a:ext cx="554199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1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Create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 New Security Group Named </a:t>
                      </a:r>
                      <a:r>
                        <a:rPr lang="en-US" sz="1800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HelpDesk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in the IT </a:t>
                      </a:r>
                      <a:r>
                        <a:rPr lang="en-US" sz="1800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Dept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Add the Group Members as Admins throughout the Organization</a:t>
                      </a:r>
                      <a:endParaRPr lang="en-US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This new security Group will be Created in AD Users and Computers</a:t>
                      </a:r>
                      <a:endParaRPr lang="en-US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Add a new group in the IT </a:t>
                      </a:r>
                      <a:r>
                        <a:rPr lang="en-US" sz="1800" b="1" kern="1200" baseline="0" dirty="0" err="1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Dept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called ‘Help Desk’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Add Adam and Amir as members within this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691548"/>
              </p:ext>
            </p:extLst>
          </p:nvPr>
        </p:nvGraphicFramePr>
        <p:xfrm>
          <a:off x="3268932" y="3312542"/>
          <a:ext cx="5654136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1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Instructions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Create a GPO &gt;Edit&gt;Comp Policy&gt;Windows&gt;Security&gt;Restricted Group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Create ‘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HelpDesk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’&gt;Add Members &gt; add Group as member of ADMINS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Right click on every OU and click ‘Link existing GPO’&gt; Helpdesk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Once Completed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,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perform a GPUPDATE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/Force execution in CMD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234871"/>
              </p:ext>
            </p:extLst>
          </p:nvPr>
        </p:nvGraphicFramePr>
        <p:xfrm>
          <a:off x="1023668" y="5379720"/>
          <a:ext cx="1014466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4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6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ADDITIONAL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we must also account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for the computer we added upon initial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installation (CL1), as this comp i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 currently a built in container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endParaRPr lang="en-US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Not actually within an OU, So in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Essence,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the current policy we just created does not affect CL1,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The next step is to transfer CL1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to an OU In AD Users and Comps,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preferred placing CL1 into the IT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, due to its need in t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he upcoming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future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75232" y="6537960"/>
            <a:ext cx="10588752" cy="320040"/>
          </a:xfrm>
        </p:spPr>
        <p:txBody>
          <a:bodyPr/>
          <a:lstStyle/>
          <a:p>
            <a:r>
              <a:rPr lang="en-US" dirty="0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2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52386" y="182901"/>
            <a:ext cx="5487229" cy="520318"/>
          </a:xfrm>
          <a:noFill/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18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600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9" y="929994"/>
            <a:ext cx="5853447" cy="3291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745" y="929994"/>
            <a:ext cx="5681627" cy="32915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713" y="4313765"/>
            <a:ext cx="5840574" cy="254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49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65417" y="96248"/>
            <a:ext cx="5778028" cy="505097"/>
          </a:xfrm>
          <a:noFill/>
        </p:spPr>
        <p:txBody>
          <a:bodyPr>
            <a:noAutofit/>
          </a:bodyPr>
          <a:lstStyle/>
          <a:p>
            <a:r>
              <a:rPr lang="en-US" sz="32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18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281305"/>
            <a:ext cx="1631115" cy="320040"/>
          </a:xfrm>
        </p:spPr>
        <p:txBody>
          <a:bodyPr/>
          <a:lstStyle/>
          <a:p>
            <a:r>
              <a:rPr lang="en-US" dirty="0" smtClean="0"/>
              <a:t>Property of Ben Halevy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" y="690611"/>
            <a:ext cx="5249883" cy="61673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50" y="690611"/>
            <a:ext cx="6567215" cy="30723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51" y="3891554"/>
            <a:ext cx="6869578" cy="334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81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47738" y="0"/>
            <a:ext cx="549652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647775"/>
              </p:ext>
            </p:extLst>
          </p:nvPr>
        </p:nvGraphicFramePr>
        <p:xfrm>
          <a:off x="3191295" y="961206"/>
          <a:ext cx="580941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9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Here</a:t>
                      </a:r>
                      <a:r>
                        <a:rPr lang="en-US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the IT user (Adam) is Logged In to CL1 w/admin group properties</a:t>
                      </a:r>
                      <a:endParaRPr lang="en-US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1331"/>
            <a:ext cx="12192000" cy="478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53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14300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220331"/>
              </p:ext>
            </p:extLst>
          </p:nvPr>
        </p:nvGraphicFramePr>
        <p:xfrm>
          <a:off x="1685985" y="1530550"/>
          <a:ext cx="882003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0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Next I</a:t>
                      </a:r>
                      <a:r>
                        <a:rPr lang="en-US" b="1" u="non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will Create a </a:t>
                      </a:r>
                      <a:r>
                        <a:rPr lang="en-US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Group Policy to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implement a Folder Redirection</a:t>
                      </a:r>
                      <a:r>
                        <a:rPr lang="en-US" b="1" u="non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for the entire organization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non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That way Can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Designate all Desktop and Document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Folders be redirected to Each Users Private Home folder.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983623"/>
              </p:ext>
            </p:extLst>
          </p:nvPr>
        </p:nvGraphicFramePr>
        <p:xfrm>
          <a:off x="3400245" y="4343236"/>
          <a:ext cx="5391510" cy="1970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1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0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</a:t>
                      </a:r>
                      <a:r>
                        <a:rPr lang="en-US" baseline="0" dirty="0" smtClean="0"/>
                        <a:t> to Instructions</a:t>
                      </a:r>
                      <a:endParaRPr lang="en-US" dirty="0" smtClean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03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New GPO&gt;Edit&gt;User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Policy&gt;Windows&gt;Folder Redirection&gt;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rgbClr val="C1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003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right click on 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ea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Folder&gt;Target&gt;Setting&gt;Basic&gt;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In the Target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Folder Location&gt; create a folder for each user&gt;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input the network shared folder (\\DC1\Home)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56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0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610" r="8150"/>
          <a:stretch/>
        </p:blipFill>
        <p:spPr>
          <a:xfrm>
            <a:off x="1718095" y="1209768"/>
            <a:ext cx="8755811" cy="56482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66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47738" y="0"/>
            <a:ext cx="549652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2" r="1110"/>
          <a:stretch/>
        </p:blipFill>
        <p:spPr>
          <a:xfrm>
            <a:off x="0" y="1578635"/>
            <a:ext cx="5555410" cy="52793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" b="1"/>
          <a:stretch/>
        </p:blipFill>
        <p:spPr>
          <a:xfrm>
            <a:off x="6875254" y="1584457"/>
            <a:ext cx="5316746" cy="527354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84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47738" y="0"/>
            <a:ext cx="549652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" b="32144"/>
          <a:stretch/>
        </p:blipFill>
        <p:spPr>
          <a:xfrm>
            <a:off x="2647469" y="3036498"/>
            <a:ext cx="6897063" cy="352820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647941"/>
              </p:ext>
            </p:extLst>
          </p:nvPr>
        </p:nvGraphicFramePr>
        <p:xfrm>
          <a:off x="3471653" y="1289010"/>
          <a:ext cx="524869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So far I</a:t>
                      </a:r>
                      <a:r>
                        <a:rPr lang="en-US" sz="16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have completed 10 mission Parameters, I want to make sure </a:t>
                      </a:r>
                      <a:endParaRPr lang="en-US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The DHCP</a:t>
                      </a:r>
                      <a:r>
                        <a:rPr lang="en-US" sz="16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Service is still active so I logged into CL1 for an </a:t>
                      </a:r>
                      <a:r>
                        <a:rPr lang="en-US" sz="1600" b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Ipconfig</a:t>
                      </a:r>
                      <a:r>
                        <a:rPr lang="en-US" sz="16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check</a:t>
                      </a:r>
                      <a:endParaRPr lang="en-US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3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29396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882432"/>
              </p:ext>
            </p:extLst>
          </p:nvPr>
        </p:nvGraphicFramePr>
        <p:xfrm>
          <a:off x="1164568" y="2665563"/>
          <a:ext cx="4175183" cy="983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3411">
                <a:tc>
                  <a:txBody>
                    <a:bodyPr/>
                    <a:lstStyle/>
                    <a:p>
                      <a:pPr algn="ctr"/>
                      <a:endParaRPr lang="en-US" u="sn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731969"/>
              </p:ext>
            </p:extLst>
          </p:nvPr>
        </p:nvGraphicFramePr>
        <p:xfrm>
          <a:off x="2265872" y="1487417"/>
          <a:ext cx="766025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0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Task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One of the most vulnerable threats in an organization’s security Is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Human 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As such I will be blocking the sales </a:t>
                      </a:r>
                      <a:r>
                        <a:rPr kumimoji="0" lang="en-US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dept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from having access to the </a:t>
                      </a:r>
                      <a:r>
                        <a:rPr kumimoji="0" lang="en-US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usb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ports at their end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To Perform this I will be using a GPO to block all access</a:t>
                      </a:r>
                      <a:r>
                        <a:rPr lang="en-US" b="1" u="none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gency FB" panose="020B0503020202020204" pitchFamily="34" charset="0"/>
                        </a:rPr>
                        <a:t> to removable storage</a:t>
                      </a:r>
                      <a:endParaRPr lang="en-US" b="1" u="non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845938"/>
              </p:ext>
            </p:extLst>
          </p:nvPr>
        </p:nvGraphicFramePr>
        <p:xfrm>
          <a:off x="2563483" y="4515288"/>
          <a:ext cx="706503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to Instructions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GP Management&gt; New GPO&gt; edit&gt; renamed Removable storage access&gt;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User policies&gt;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admin temp&gt; system&gt; remove storage access&gt; Right click Deny all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access&gt;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enable&gt;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then link existing GPO to the Sales OU&gt; Gpupdate /force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07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202" y="1328468"/>
            <a:ext cx="6037597" cy="55295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77638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494392"/>
              </p:ext>
            </p:extLst>
          </p:nvPr>
        </p:nvGraphicFramePr>
        <p:xfrm>
          <a:off x="1164568" y="2665563"/>
          <a:ext cx="4175183" cy="983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3411">
                <a:tc>
                  <a:txBody>
                    <a:bodyPr/>
                    <a:lstStyle/>
                    <a:p>
                      <a:pPr algn="ctr"/>
                      <a:endParaRPr lang="en-US" u="sn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863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913" y="1210748"/>
            <a:ext cx="5101086" cy="56472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07698"/>
            <a:ext cx="5467264" cy="5650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03517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8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03517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077833"/>
              </p:ext>
            </p:extLst>
          </p:nvPr>
        </p:nvGraphicFramePr>
        <p:xfrm>
          <a:off x="3368136" y="4252822"/>
          <a:ext cx="5455728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4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How</a:t>
                      </a:r>
                      <a:r>
                        <a:rPr lang="en-US" baseline="0" dirty="0" smtClean="0"/>
                        <a:t>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New GPO&gt; edit&gt; User Policies&gt;Admin Temp&gt; System&gt; Double Click 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Don’t Run Specific Win Apps&gt; Enable&gt; Show Disallowed apps&gt; under 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Value enter the Executable command for the Program you want to 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Disallow (Calc.exe) &gt; Ok&gt; Ok&gt; Gpupdate /force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28919"/>
              </p:ext>
            </p:extLst>
          </p:nvPr>
        </p:nvGraphicFramePr>
        <p:xfrm>
          <a:off x="2906623" y="1483743"/>
          <a:ext cx="6378755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8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13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The Calculator program in the office </a:t>
                      </a:r>
                      <a:r>
                        <a:rPr lang="en-US" b="1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is a known security Threat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to combat 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such a threat I will remove access to the program from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The entire OU.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23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475" y="941102"/>
            <a:ext cx="7919050" cy="5916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49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1214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764"/>
            <a:ext cx="5572664" cy="5350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928" y="1500996"/>
            <a:ext cx="6533072" cy="53570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04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993" y="1744105"/>
            <a:ext cx="4618008" cy="51138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283"/>
            <a:ext cx="5575282" cy="513271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10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939315"/>
              </p:ext>
            </p:extLst>
          </p:nvPr>
        </p:nvGraphicFramePr>
        <p:xfrm>
          <a:off x="0" y="3963198"/>
          <a:ext cx="121919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FYI 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Organization wide Permissions must b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performed on a group level as OU’s are Containers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527373"/>
              </p:ext>
            </p:extLst>
          </p:nvPr>
        </p:nvGraphicFramePr>
        <p:xfrm>
          <a:off x="1588698" y="4589252"/>
          <a:ext cx="9014604" cy="1900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45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First we need to create g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roups for every OU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and input all of the dept. employees into said groups.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Create Folder in C:Reports &gt;Share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Folder&gt;create a GPO&gt;Edit&gt;</a:t>
                      </a:r>
                      <a:r>
                        <a:rPr lang="en-US" b="1" baseline="0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UserPref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&gt;Windows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&gt;Drive Maps&gt;New&gt; </a:t>
                      </a:r>
                      <a:r>
                        <a:rPr lang="en-US" b="1" dirty="0" err="1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Action:Create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3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&gt;Location:\\DC1\Reports&gt;Letter Y:&gt; after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wards add GPO to each OU and  return to the Folder and install every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Group with their associated permissions in the Folders’ Security Properties&gt;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Gpupdate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/force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303388"/>
              </p:ext>
            </p:extLst>
          </p:nvPr>
        </p:nvGraphicFramePr>
        <p:xfrm>
          <a:off x="2630577" y="750498"/>
          <a:ext cx="693084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0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I created a Folder (C:\Reports)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on 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the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DC1 Server to be shared within the network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I will map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the Folder to all the Organizational endpoints as drive Y: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This Folder will have specific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Permission protocols :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Sales, Finance, Office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and </a:t>
                      </a: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Architect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Employees will have Read only Permissions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The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Management Dept. will have Read and Write Permissions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The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IT Employees (Adam and Amir) will have no access to the Folder at all 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gency FB" panose="020B0503020202020204" pitchFamily="34" charset="0"/>
                        </a:rPr>
                        <a:t>The IT</a:t>
                      </a:r>
                      <a:r>
                        <a:rPr lang="en-US" sz="1800" b="1" baseline="0" dirty="0" smtClean="0">
                          <a:latin typeface="Agency FB" panose="020B0503020202020204" pitchFamily="34" charset="0"/>
                        </a:rPr>
                        <a:t> Employee(Alex) will have FULL CONTROL over the Folder</a:t>
                      </a:r>
                      <a:endParaRPr lang="en-US" sz="1800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6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" r="2076" b="4014"/>
          <a:stretch/>
        </p:blipFill>
        <p:spPr>
          <a:xfrm>
            <a:off x="126521" y="1203357"/>
            <a:ext cx="11938958" cy="56546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5170"/>
            <a:ext cx="4520242" cy="5822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75" y="1043795"/>
            <a:ext cx="7464725" cy="35540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506" y="4787660"/>
            <a:ext cx="4829849" cy="207034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387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153"/>
            <a:ext cx="5624423" cy="59328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794" y="948906"/>
            <a:ext cx="5776206" cy="59090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1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695882"/>
              </p:ext>
            </p:extLst>
          </p:nvPr>
        </p:nvGraphicFramePr>
        <p:xfrm>
          <a:off x="2919563" y="1138686"/>
          <a:ext cx="6352874" cy="184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2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5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5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Designate Restrictions on the Home and Report Folders: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6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a. Restrict the Home folder of all users to a size limit of 2GB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b. Restrict the Report  folder of all users to a size limit of 3GB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c. Block the ability to save audio files, video files or photos in the Report folder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42843"/>
              </p:ext>
            </p:extLst>
          </p:nvPr>
        </p:nvGraphicFramePr>
        <p:xfrm>
          <a:off x="0" y="4262120"/>
          <a:ext cx="12192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1. To Place Restrictions ,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we first need to add a Server Role Called “FSRM”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File Server Resource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Manager .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Active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Directories need to remain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Dynamic, as such it is better to create templates that can be used again later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 Tools&gt; File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Resource Manager &gt; Quota Management &gt; Quota Template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Create Quota Template &gt; Set Name (Report) &gt; Set Size Limit &gt; Ok &gt; do the same for (Home) &gt; then go to Quotas &gt; create &gt;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C:Home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or C:Reports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for quota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Path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in the section derive properties, I use the template I created earlier &gt; ok &gt; exit the Quota section and go the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File Screen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Management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&gt;Templates &gt; Create &gt; Name it Report Audio Video Image &gt; input the file groups to restrict &gt;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Exit &gt;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Go to File Screen &gt; create &gt; Path C:Reports 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Derive properties from Report template &gt; Create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64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375" y="793631"/>
            <a:ext cx="5020574" cy="24930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32" y="3378436"/>
            <a:ext cx="5874589" cy="34795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223" y="1335513"/>
            <a:ext cx="3383226" cy="44528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039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5"/>
          <a:stretch/>
        </p:blipFill>
        <p:spPr>
          <a:xfrm>
            <a:off x="675735" y="1243728"/>
            <a:ext cx="4252823" cy="5303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10" y="899954"/>
            <a:ext cx="6202392" cy="566474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857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9277"/>
            <a:ext cx="12192000" cy="2027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8274"/>
            <a:ext cx="12192000" cy="215972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590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3408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0501"/>
            <a:ext cx="12192000" cy="2417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1315"/>
            <a:ext cx="12192000" cy="27937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13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993767"/>
              </p:ext>
            </p:extLst>
          </p:nvPr>
        </p:nvGraphicFramePr>
        <p:xfrm>
          <a:off x="3070524" y="3038383"/>
          <a:ext cx="6050952" cy="78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0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0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This pc &gt; right Click on C:&gt; Configure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Shadow Copies &gt; Enable&gt;Create Now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873073"/>
              </p:ext>
            </p:extLst>
          </p:nvPr>
        </p:nvGraphicFramePr>
        <p:xfrm>
          <a:off x="3277559" y="1030216"/>
          <a:ext cx="56368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Designate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 recovery option from previous versions of user accounts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521981"/>
              </p:ext>
            </p:extLst>
          </p:nvPr>
        </p:nvGraphicFramePr>
        <p:xfrm>
          <a:off x="2160438" y="5148245"/>
          <a:ext cx="787112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1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110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gency FB" panose="020B0503020202020204" pitchFamily="34" charset="0"/>
                        </a:rPr>
                        <a:t>* Important Note</a:t>
                      </a:r>
                      <a:r>
                        <a:rPr lang="en-US" baseline="0" dirty="0" smtClean="0">
                          <a:latin typeface="Agency FB" panose="020B0503020202020204" pitchFamily="34" charset="0"/>
                        </a:rPr>
                        <a:t> – This has at times disconnected network drives during the creation of a Shadow Copy , simply Right click network drive and remap the C:Home(Z:) and the C:Reports (Y:) Folders</a:t>
                      </a:r>
                      <a:endParaRPr lang="en-US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408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6219"/>
            <a:ext cx="3778370" cy="4761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3" b="24941"/>
          <a:stretch/>
        </p:blipFill>
        <p:spPr>
          <a:xfrm>
            <a:off x="4459854" y="2113470"/>
            <a:ext cx="3416061" cy="2976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2" t="35573" r="874"/>
          <a:stretch/>
        </p:blipFill>
        <p:spPr>
          <a:xfrm>
            <a:off x="8594784" y="2139349"/>
            <a:ext cx="3597216" cy="236913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10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83" r="4957" b="196"/>
          <a:stretch/>
        </p:blipFill>
        <p:spPr>
          <a:xfrm>
            <a:off x="1275305" y="1242203"/>
            <a:ext cx="9343813" cy="17597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" t="1874" r="5978" b="41414"/>
          <a:stretch/>
        </p:blipFill>
        <p:spPr>
          <a:xfrm>
            <a:off x="7988060" y="3882700"/>
            <a:ext cx="4264325" cy="2975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4" t="35174"/>
          <a:stretch/>
        </p:blipFill>
        <p:spPr>
          <a:xfrm>
            <a:off x="4364964" y="3867430"/>
            <a:ext cx="3341299" cy="29905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7" t="31593" r="1238" b="43302"/>
          <a:stretch/>
        </p:blipFill>
        <p:spPr>
          <a:xfrm>
            <a:off x="0" y="3881998"/>
            <a:ext cx="4192438" cy="153539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4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0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98467"/>
              </p:ext>
            </p:extLst>
          </p:nvPr>
        </p:nvGraphicFramePr>
        <p:xfrm>
          <a:off x="505905" y="4994099"/>
          <a:ext cx="1118019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0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Shared Folder in C: Named “Instructions” &gt; Share it &gt;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New GPO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User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Pref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Windows Settings &gt; Folders &gt; New &gt; Action: Create &gt;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Source: Network Path for The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intented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File &gt; Destination should have the %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DesktopDir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%\Instructions.txt file &gt; read only +Archive &gt;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Common Tab&gt; apply &gt; ok  &gt;Go to Office GPO and link Existing GPO&gt; Gpupdate /force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044927"/>
              </p:ext>
            </p:extLst>
          </p:nvPr>
        </p:nvGraphicFramePr>
        <p:xfrm>
          <a:off x="2699589" y="857689"/>
          <a:ext cx="679282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2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Document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and Place it On the Desktop Of Every End User of the Office Dept.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The File Should Read “Please Turn Off Your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Computer Before You Leave”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49911"/>
              </p:ext>
            </p:extLst>
          </p:nvPr>
        </p:nvGraphicFramePr>
        <p:xfrm>
          <a:off x="2658374" y="2337758"/>
          <a:ext cx="687525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5374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I have Recently Installed the Role FSRM and Created active File Screens and Quotas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14007"/>
              </p:ext>
            </p:extLst>
          </p:nvPr>
        </p:nvGraphicFramePr>
        <p:xfrm>
          <a:off x="1567133" y="3523250"/>
          <a:ext cx="905773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To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Combat this Known FSRM Bug </a:t>
                      </a:r>
                      <a:r>
                        <a:rPr lang="en-US" sz="1800" b="1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disable the filter driver by running</a:t>
                      </a:r>
                      <a:r>
                        <a:rPr lang="en-US" sz="1800" b="1" i="0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1" i="0" u="none" strike="noStrike" kern="1200" dirty="0" err="1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fltmc</a:t>
                      </a:r>
                      <a:r>
                        <a:rPr lang="en-US" sz="1800" b="1" i="0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unload </a:t>
                      </a:r>
                      <a:r>
                        <a:rPr lang="en-US" sz="1800" b="1" i="0" u="none" strike="noStrike" kern="1200" dirty="0" err="1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datascrn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800" b="1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Edit  the GPO 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When you're finished editing the GPO re-enable the filter driver by running: </a:t>
                      </a:r>
                      <a:r>
                        <a:rPr lang="en-US" sz="1800" b="1" i="0" u="none" strike="noStrike" kern="1200" dirty="0" err="1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fltmc</a:t>
                      </a:r>
                      <a:r>
                        <a:rPr lang="en-US" sz="1800" b="1" i="0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load </a:t>
                      </a:r>
                      <a:r>
                        <a:rPr lang="en-US" sz="1800" b="1" i="0" u="none" strike="noStrike" kern="1200" dirty="0" err="1" smtClean="0">
                          <a:solidFill>
                            <a:srgbClr val="FFFF00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datascrn</a:t>
                      </a:r>
                      <a:endParaRPr lang="en-US" sz="1800" b="1" i="0" u="none" strike="noStrike" kern="1200" dirty="0" smtClean="0">
                        <a:solidFill>
                          <a:srgbClr val="FFFF00"/>
                        </a:solidFill>
                        <a:effectLst/>
                        <a:latin typeface="Agency FB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535290"/>
              </p:ext>
            </p:extLst>
          </p:nvPr>
        </p:nvGraphicFramePr>
        <p:xfrm>
          <a:off x="255918" y="2815884"/>
          <a:ext cx="116801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0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This Has Caused A System Failure to Create or Edit GPO’S in any way and Removes the Domain Entirely From the Group Policy Management System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850909"/>
              </p:ext>
            </p:extLst>
          </p:nvPr>
        </p:nvGraphicFramePr>
        <p:xfrm>
          <a:off x="4103299" y="4506663"/>
          <a:ext cx="398540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5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  <a:latin typeface="Agency FB" panose="020B0503020202020204" pitchFamily="34" charset="0"/>
                          <a:hlinkClick r:id="rId3"/>
                        </a:rPr>
                        <a:t>FSRM BREAKS GPO EDITING ON WINDOWS 2019</a:t>
                      </a:r>
                      <a:endParaRPr lang="en-US" dirty="0">
                        <a:solidFill>
                          <a:schemeClr val="bg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13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957"/>
            <a:ext cx="7363853" cy="56110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3"/>
          <a:stretch/>
        </p:blipFill>
        <p:spPr>
          <a:xfrm>
            <a:off x="2751827" y="3915268"/>
            <a:ext cx="9440174" cy="28392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24160" y="2304055"/>
            <a:ext cx="38799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gency FB" panose="020B0503020202020204" pitchFamily="34" charset="0"/>
                <a:hlinkClick r:id="rId5"/>
              </a:rPr>
              <a:t>FSRM BREAKS GPO EDITING ON WINDOWS 2019</a:t>
            </a:r>
            <a:endParaRPr lang="en-US" b="1" dirty="0">
              <a:latin typeface="Agency FB" panose="020B0503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3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2" t="2267" r="8080" b="42066"/>
          <a:stretch/>
        </p:blipFill>
        <p:spPr>
          <a:xfrm>
            <a:off x="0" y="672860"/>
            <a:ext cx="3071004" cy="2775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6" t="47673" r="46439" b="7170"/>
          <a:stretch/>
        </p:blipFill>
        <p:spPr>
          <a:xfrm>
            <a:off x="8361872" y="3761117"/>
            <a:ext cx="3830128" cy="309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83" b="50692"/>
          <a:stretch/>
        </p:blipFill>
        <p:spPr>
          <a:xfrm>
            <a:off x="6731480" y="923026"/>
            <a:ext cx="5460520" cy="253616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8" r="10071" b="40125"/>
          <a:stretch/>
        </p:blipFill>
        <p:spPr>
          <a:xfrm>
            <a:off x="1" y="3769743"/>
            <a:ext cx="8262490" cy="308825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17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t="3776" r="19266" b="41048"/>
          <a:stretch/>
        </p:blipFill>
        <p:spPr>
          <a:xfrm>
            <a:off x="7361208" y="3919205"/>
            <a:ext cx="4830792" cy="29387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" t="987" r="42825" b="44320"/>
          <a:stretch/>
        </p:blipFill>
        <p:spPr>
          <a:xfrm>
            <a:off x="1514903" y="1035417"/>
            <a:ext cx="3804249" cy="2865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" t="10793" r="15366" b="6423"/>
          <a:stretch/>
        </p:blipFill>
        <p:spPr>
          <a:xfrm>
            <a:off x="7502610" y="788663"/>
            <a:ext cx="4468483" cy="2941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" y="4221231"/>
            <a:ext cx="5725324" cy="2391109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92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481888"/>
              </p:ext>
            </p:extLst>
          </p:nvPr>
        </p:nvGraphicFramePr>
        <p:xfrm>
          <a:off x="1101306" y="4509509"/>
          <a:ext cx="998938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9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fltmc</a:t>
                      </a:r>
                      <a:r>
                        <a:rPr lang="en-US" sz="18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unload </a:t>
                      </a:r>
                      <a:r>
                        <a:rPr lang="en-US" sz="18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datascrn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&gt; New GPO “Control”&gt; User Policies &gt; Admin Temp &gt; Control Panel &gt; Prohibit Access to Control Panel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and Pc Settings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&gt; Enable &gt; Ok &gt;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Exit &gt; Finance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GPO &gt; Link Existing “Control”&gt; Gpupdate /force &gt; </a:t>
                      </a:r>
                      <a:r>
                        <a:rPr lang="en-US" sz="18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fltmc</a:t>
                      </a:r>
                      <a:r>
                        <a:rPr lang="en-US" sz="18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load </a:t>
                      </a:r>
                      <a:r>
                        <a:rPr lang="en-US" sz="18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datascrn</a:t>
                      </a:r>
                      <a:endParaRPr lang="en-US" sz="18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470113"/>
              </p:ext>
            </p:extLst>
          </p:nvPr>
        </p:nvGraphicFramePr>
        <p:xfrm>
          <a:off x="3277559" y="1694273"/>
          <a:ext cx="56368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Prohibit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Finance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Access to the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EndPoint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Control Panel &amp; CMD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162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"/>
          <a:stretch/>
        </p:blipFill>
        <p:spPr>
          <a:xfrm>
            <a:off x="0" y="1366368"/>
            <a:ext cx="3686312" cy="3822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"/>
          <a:stretch/>
        </p:blipFill>
        <p:spPr>
          <a:xfrm>
            <a:off x="5900467" y="2015267"/>
            <a:ext cx="6291533" cy="2829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" r="-1"/>
          <a:stretch/>
        </p:blipFill>
        <p:spPr>
          <a:xfrm>
            <a:off x="1" y="5543367"/>
            <a:ext cx="12192000" cy="1314633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25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035662"/>
              </p:ext>
            </p:extLst>
          </p:nvPr>
        </p:nvGraphicFramePr>
        <p:xfrm>
          <a:off x="2045898" y="4545497"/>
          <a:ext cx="810020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0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shared folder named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“ZIP”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&gt; download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7zip.msi file into shared folder&gt;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create a GPO named “ZIP” &gt; Edit &gt; User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Config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Policy &gt;Software Settings &gt;New Package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Input the network address for the file &gt; Publish &gt; Link existing GPO to Sales OU&gt;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gpupdate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/force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073995"/>
              </p:ext>
            </p:extLst>
          </p:nvPr>
        </p:nvGraphicFramePr>
        <p:xfrm>
          <a:off x="3277559" y="1531972"/>
          <a:ext cx="56368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Shared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Folder and Distribute Software through the GPO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162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031" t="18185" r="55965" b="41742"/>
          <a:stretch/>
        </p:blipFill>
        <p:spPr>
          <a:xfrm>
            <a:off x="6069473" y="3226279"/>
            <a:ext cx="6122527" cy="36317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7" t="12557" b="45454"/>
          <a:stretch/>
        </p:blipFill>
        <p:spPr>
          <a:xfrm>
            <a:off x="474454" y="1033474"/>
            <a:ext cx="5121275" cy="2496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 t="-1483" r="26751" b="51382"/>
          <a:stretch/>
        </p:blipFill>
        <p:spPr>
          <a:xfrm>
            <a:off x="0" y="4209068"/>
            <a:ext cx="5052768" cy="2648932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439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3408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769498"/>
              </p:ext>
            </p:extLst>
          </p:nvPr>
        </p:nvGraphicFramePr>
        <p:xfrm>
          <a:off x="895092" y="4826107"/>
          <a:ext cx="1000229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2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new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Folder and Share it to the Network &gt;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new GPO&gt;Edit&gt;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User preference &gt;windows&gt;New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Drive Map O.S is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&gt;create&gt;DC folder address\\DC1\Secret &gt; Drive letter S:&gt; Common Tab &gt; Item Level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Targetting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New Item &gt; Specify Which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required &gt; New Item &gt; Specify How Much Ram is required &gt; after which you will associate the GPO on the Domain level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572922"/>
              </p:ext>
            </p:extLst>
          </p:nvPr>
        </p:nvGraphicFramePr>
        <p:xfrm>
          <a:off x="2799761" y="1277893"/>
          <a:ext cx="628767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7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 Shared Drive that is parameter specific and map it to the Network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7" r="25000" b="50790"/>
          <a:stretch/>
        </p:blipFill>
        <p:spPr>
          <a:xfrm>
            <a:off x="1300900" y="2611223"/>
            <a:ext cx="9144000" cy="15082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74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6" t="30240" r="56778" b="10378"/>
          <a:stretch/>
        </p:blipFill>
        <p:spPr>
          <a:xfrm>
            <a:off x="9181707" y="1626125"/>
            <a:ext cx="3010293" cy="43348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3" t="30927" r="57088" b="10653"/>
          <a:stretch/>
        </p:blipFill>
        <p:spPr>
          <a:xfrm>
            <a:off x="0" y="1607269"/>
            <a:ext cx="2915046" cy="41996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" t="9484" r="56392" b="52716"/>
          <a:stretch/>
        </p:blipFill>
        <p:spPr>
          <a:xfrm>
            <a:off x="3842994" y="838989"/>
            <a:ext cx="4506012" cy="25923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9" t="18968" r="48893" b="33334"/>
          <a:stretch/>
        </p:blipFill>
        <p:spPr>
          <a:xfrm>
            <a:off x="3772293" y="3586898"/>
            <a:ext cx="4647414" cy="3271102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37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835740"/>
              </p:ext>
            </p:extLst>
          </p:nvPr>
        </p:nvGraphicFramePr>
        <p:xfrm>
          <a:off x="2588087" y="4632960"/>
          <a:ext cx="701582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5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Virtual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Private Network In Hyper-V named “WAN”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 Virtual Machine Named RAS w/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 Dual Core Processor,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(2gb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ram),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(40gb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) HDD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Give the Machine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2 NIC’s , the 1</a:t>
                      </a:r>
                      <a:r>
                        <a:rPr lang="en-US" b="1" baseline="30000" dirty="0" smtClean="0">
                          <a:latin typeface="Agency FB" panose="020B0503020202020204" pitchFamily="34" charset="0"/>
                        </a:rPr>
                        <a:t>st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being the LAN, the 2</a:t>
                      </a:r>
                      <a:r>
                        <a:rPr lang="en-US" b="1" baseline="30000" dirty="0" smtClean="0">
                          <a:latin typeface="Agency FB" panose="020B0503020202020204" pitchFamily="34" charset="0"/>
                        </a:rPr>
                        <a:t>nd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being the WAN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Inst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all Windows Server 2016 &amp; input the following IPV4 properties: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RAS Server as a Member of the Domain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BEN.LOCAL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224057"/>
              </p:ext>
            </p:extLst>
          </p:nvPr>
        </p:nvGraphicFramePr>
        <p:xfrm>
          <a:off x="3277314" y="1118500"/>
          <a:ext cx="5637373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Infrastructure settings for the Organization’s</a:t>
                      </a:r>
                      <a:r>
                        <a:rPr lang="he-IL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VPN</a:t>
                      </a:r>
                      <a:r>
                        <a:rPr lang="he-IL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Agency FB" panose="020B0503020202020204" pitchFamily="34" charset="0"/>
                          <a:ea typeface="+mn-ea"/>
                          <a:cs typeface="+mn-cs"/>
                        </a:rPr>
                        <a:t>connection</a:t>
                      </a:r>
                      <a:endParaRPr lang="en-US" sz="2000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120386"/>
              </p:ext>
            </p:extLst>
          </p:nvPr>
        </p:nvGraphicFramePr>
        <p:xfrm>
          <a:off x="3396412" y="2415394"/>
          <a:ext cx="5399176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9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67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     LAN                 IP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Config</a:t>
                      </a:r>
                      <a:r>
                        <a:rPr lang="en-US" sz="1800" baseline="0" dirty="0" smtClean="0"/>
                        <a:t>               WAN</a:t>
                      </a:r>
                      <a:endParaRPr lang="en-US" sz="1800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IP address:192.168.100.254                IP address: 192.168.200.1</a:t>
                      </a:r>
                      <a:endParaRPr lang="en-US" b="1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Subnet Mask: 255.255.255.0           Subnet Mask: 255.255.255.0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Default Gateway: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Leave Empty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Primary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DNS : 192.168.100.1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7104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5543" r="3865"/>
          <a:stretch/>
        </p:blipFill>
        <p:spPr>
          <a:xfrm>
            <a:off x="4741382" y="3976778"/>
            <a:ext cx="2709236" cy="28812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" t="4288" r="7256"/>
          <a:stretch/>
        </p:blipFill>
        <p:spPr>
          <a:xfrm>
            <a:off x="4771846" y="888519"/>
            <a:ext cx="2648309" cy="28447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827" r="2750" b="3164"/>
          <a:stretch/>
        </p:blipFill>
        <p:spPr>
          <a:xfrm>
            <a:off x="-163903" y="2461403"/>
            <a:ext cx="3812877" cy="4301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" r="1795"/>
          <a:stretch/>
        </p:blipFill>
        <p:spPr>
          <a:xfrm>
            <a:off x="8469170" y="2587925"/>
            <a:ext cx="3722830" cy="4270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834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1" t="33082" r="56344" b="14592"/>
          <a:stretch/>
        </p:blipFill>
        <p:spPr>
          <a:xfrm>
            <a:off x="3833760" y="1293962"/>
            <a:ext cx="4524480" cy="4563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544486"/>
              </p:ext>
            </p:extLst>
          </p:nvPr>
        </p:nvGraphicFramePr>
        <p:xfrm>
          <a:off x="2384724" y="6116320"/>
          <a:ext cx="742255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Virtual machine named PC1, (1GB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Ram) (30GB HDD) WAN connection and a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Windows 10 O.S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40336"/>
              </p:ext>
            </p:extLst>
          </p:nvPr>
        </p:nvGraphicFramePr>
        <p:xfrm>
          <a:off x="86265" y="2401816"/>
          <a:ext cx="34936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3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 Virtual Machine  PC1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342701"/>
              </p:ext>
            </p:extLst>
          </p:nvPr>
        </p:nvGraphicFramePr>
        <p:xfrm>
          <a:off x="9318445" y="2424502"/>
          <a:ext cx="278441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TCP/IP Configuration</a:t>
                      </a:r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IP: 192.168.200.10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Subnet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Mask: 255.255.255.0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Default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Gateway: 192.168.200.1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DNS: Empty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8711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75166"/>
              </p:ext>
            </p:extLst>
          </p:nvPr>
        </p:nvGraphicFramePr>
        <p:xfrm>
          <a:off x="4435415" y="1501795"/>
          <a:ext cx="332117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1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Configure a VPN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Server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147752"/>
              </p:ext>
            </p:extLst>
          </p:nvPr>
        </p:nvGraphicFramePr>
        <p:xfrm>
          <a:off x="0" y="3149600"/>
          <a:ext cx="12192000" cy="3820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New Role(Routing and Remote Access) On the RAS Virtual Machine &gt; Choose Direct Access +VPN Routing &gt; Only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Configure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VPN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&gt;once the role has been created &gt; Right click on RAS&gt;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Choose Routing and remote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access &gt; custom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config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pick VPN and Dial up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Policy name – Management VPN &gt; Remote access Server &gt; Specify Condition (User Group) &gt; grant access + click on Dial in Properties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Configure Device Remote Access +Dial Routing  (Max 7 Ports )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&gt;under devices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– Close all Ports other than the 7 PPTP ports designated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Designate the NPC Condition to give the Management group the ability to Connect </a:t>
                      </a:r>
                      <a:r>
                        <a:rPr lang="he-IL" b="1" dirty="0" smtClean="0">
                          <a:latin typeface="Agency FB" panose="020B0503020202020204" pitchFamily="34" charset="0"/>
                        </a:rPr>
                        <a:t>&lt;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Set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up the VPN Connection on the PC1 Virtual Machine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Control Panel &gt; Network and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Internet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Connections &gt; Network and Sharing Center &gt; Set Up a Connection or Network &gt; Choose Connect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To a Workplace &gt; Input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RAS Server IP address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Dest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. Name VPN Connection &gt;  VPN Properties &gt; Type o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f VPN- PP2P &gt; Allow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Following Protocols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Microsoft Chap – V2 &gt; enter &gt; when trying to connect make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Sure you have entered the User/Pass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of once of the User group members granted access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enter DC1 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&gt;AD Users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and Comps &gt;enter each Management User &gt; Properties &gt;Dial In &gt;Network Access Permission &gt; Allow Access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80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" t="7948" r="34677" b="22952"/>
          <a:stretch/>
        </p:blipFill>
        <p:spPr>
          <a:xfrm>
            <a:off x="0" y="992037"/>
            <a:ext cx="4345742" cy="32780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" b="5737"/>
          <a:stretch/>
        </p:blipFill>
        <p:spPr>
          <a:xfrm>
            <a:off x="6596898" y="899648"/>
            <a:ext cx="5595102" cy="3706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" b="12688"/>
          <a:stretch/>
        </p:blipFill>
        <p:spPr>
          <a:xfrm>
            <a:off x="4167997" y="3982445"/>
            <a:ext cx="3856007" cy="28755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864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947" y="3804247"/>
            <a:ext cx="5194106" cy="30537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7"/>
          <a:stretch/>
        </p:blipFill>
        <p:spPr>
          <a:xfrm>
            <a:off x="60386" y="2272016"/>
            <a:ext cx="2915728" cy="45859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t="68754" r="1426" b="1733"/>
          <a:stretch/>
        </p:blipFill>
        <p:spPr>
          <a:xfrm>
            <a:off x="3210464" y="1337096"/>
            <a:ext cx="5771072" cy="1518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91" r="59040"/>
          <a:stretch/>
        </p:blipFill>
        <p:spPr>
          <a:xfrm>
            <a:off x="8888083" y="3616963"/>
            <a:ext cx="3303917" cy="32410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970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t="29057" r="40951" b="1382"/>
          <a:stretch/>
        </p:blipFill>
        <p:spPr>
          <a:xfrm>
            <a:off x="8615064" y="1483744"/>
            <a:ext cx="3369902" cy="38905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2" t="33083" r="56780" b="14994"/>
          <a:stretch/>
        </p:blipFill>
        <p:spPr>
          <a:xfrm>
            <a:off x="517585" y="1648558"/>
            <a:ext cx="3069678" cy="35608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9" t="23395" r="31368" b="25283"/>
          <a:stretch/>
        </p:blipFill>
        <p:spPr>
          <a:xfrm>
            <a:off x="3904891" y="1669211"/>
            <a:ext cx="4382219" cy="351957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4959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r="1208" b="1080"/>
          <a:stretch/>
        </p:blipFill>
        <p:spPr>
          <a:xfrm>
            <a:off x="6394041" y="948906"/>
            <a:ext cx="4320977" cy="5909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65" r="1140" b="27961"/>
          <a:stretch/>
        </p:blipFill>
        <p:spPr>
          <a:xfrm>
            <a:off x="467264" y="2126411"/>
            <a:ext cx="5178196" cy="260517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449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6414" r="66108" b="55723"/>
          <a:stretch/>
        </p:blipFill>
        <p:spPr>
          <a:xfrm>
            <a:off x="7456097" y="1681653"/>
            <a:ext cx="3666227" cy="41411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8" t="25409" r="36745" b="44277"/>
          <a:stretch/>
        </p:blipFill>
        <p:spPr>
          <a:xfrm>
            <a:off x="1907874" y="1709150"/>
            <a:ext cx="4415287" cy="23182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1" t="25409" r="51109" b="65157"/>
          <a:stretch/>
        </p:blipFill>
        <p:spPr>
          <a:xfrm>
            <a:off x="1782462" y="4753157"/>
            <a:ext cx="4687349" cy="715990"/>
          </a:xfrm>
          <a:prstGeom prst="rect">
            <a:avLst/>
          </a:prstGeom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60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478937"/>
              </p:ext>
            </p:extLst>
          </p:nvPr>
        </p:nvGraphicFramePr>
        <p:xfrm>
          <a:off x="2032000" y="5260994"/>
          <a:ext cx="8128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New Virtual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Machine (2Gb Ram) (40Gb HD) &gt;Change Name to DC2&gt; Change IP &gt; add Role Active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Dir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Promote Server to DC &gt;Add DC to Existing Domain &gt;upon completion of addition to Domain go to AD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Users and Comps &gt; right click on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BEN.LOCAL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&gt;operations Master &gt; Change the RID from DC1 to DC2 &gt;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912992"/>
              </p:ext>
            </p:extLst>
          </p:nvPr>
        </p:nvGraphicFramePr>
        <p:xfrm>
          <a:off x="4334295" y="987086"/>
          <a:ext cx="352341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New Virtual Machine – DC2 Server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Role AD DC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Associate it to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BEN.LOCAL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Transfer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Role RID Pool Manager to DC2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294731"/>
              </p:ext>
            </p:extLst>
          </p:nvPr>
        </p:nvGraphicFramePr>
        <p:xfrm>
          <a:off x="4989902" y="3105510"/>
          <a:ext cx="221219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1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IP</a:t>
                      </a:r>
                      <a:r>
                        <a:rPr lang="en-US" sz="1800" baseline="0" dirty="0" smtClean="0"/>
                        <a:t> Address</a:t>
                      </a:r>
                      <a:endParaRPr lang="en-US" sz="1800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: 192.168.100.2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latin typeface="Agency FB" panose="020B0503020202020204" pitchFamily="34" charset="0"/>
                        </a:rPr>
                        <a:t>Netmask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: 255.255.255.0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Default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: 192.168.100.254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3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DNS :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192.168.100.1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217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8667" r="5324" b="4160"/>
          <a:stretch/>
        </p:blipFill>
        <p:spPr>
          <a:xfrm>
            <a:off x="0" y="2018581"/>
            <a:ext cx="4260878" cy="48394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7" t="5808" r="6436" b="13399"/>
          <a:stretch/>
        </p:blipFill>
        <p:spPr>
          <a:xfrm>
            <a:off x="4813539" y="2035834"/>
            <a:ext cx="3157268" cy="12853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" b="42227"/>
          <a:stretch/>
        </p:blipFill>
        <p:spPr>
          <a:xfrm>
            <a:off x="8577532" y="2032334"/>
            <a:ext cx="3614468" cy="2694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44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" t="3380" r="1705" b="36350"/>
          <a:stretch/>
        </p:blipFill>
        <p:spPr>
          <a:xfrm>
            <a:off x="7608499" y="3976777"/>
            <a:ext cx="4583501" cy="28812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" t="28338" r="5596" b="13328"/>
          <a:stretch/>
        </p:blipFill>
        <p:spPr>
          <a:xfrm>
            <a:off x="0" y="3976777"/>
            <a:ext cx="4459856" cy="28812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7" t="6555" r="8776" b="17308"/>
          <a:stretch/>
        </p:blipFill>
        <p:spPr>
          <a:xfrm>
            <a:off x="4235570" y="1703081"/>
            <a:ext cx="3720860" cy="1989025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408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8999"/>
              </p:ext>
            </p:extLst>
          </p:nvPr>
        </p:nvGraphicFramePr>
        <p:xfrm>
          <a:off x="0" y="4467364"/>
          <a:ext cx="121920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Control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Panel &gt; Hardware &gt; Devices and Printers &gt; add &gt;Find a Printer By Other Options &gt;Use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Tcp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/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add the Printer’s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address &gt; Pick the Printer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Driver to install &gt;right click on the printer you selected &gt; Sharing tab &gt; Share this Printer &gt; List in the Directory &gt; go to Security tab &gt; Grant the IT Dept.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Group Permissions to Printer &gt; New GPO &gt; Edit &gt; User Preference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Cntrl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Panel &gt; Printers &gt; New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Tcp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/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Printer &gt; General Tab &gt; Create &gt; Input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Address &gt; Printer Path \\DC1\MS Publisher Color Printer &gt; Link GPO to Finance &amp; Office Dept.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gpupdate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/force.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482477"/>
              </p:ext>
            </p:extLst>
          </p:nvPr>
        </p:nvGraphicFramePr>
        <p:xfrm>
          <a:off x="3713193" y="978459"/>
          <a:ext cx="476561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Install A Printer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to DC1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IP: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192.168.100.50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Share the Printer w/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Finance &amp; Office Dept.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Grant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IT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Dept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Managing Permissions of the Printer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Make the Printer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available in the Active Directory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Map the Printer Via GPO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(Print1) to Finance &amp; Office Dept.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951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364" y="863273"/>
            <a:ext cx="6249272" cy="25435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/>
          <a:stretch/>
        </p:blipFill>
        <p:spPr>
          <a:xfrm>
            <a:off x="3857446" y="3651000"/>
            <a:ext cx="4477108" cy="3207000"/>
          </a:xfrm>
          <a:prstGeom prst="rect">
            <a:avLst/>
          </a:prstGeom>
        </p:spPr>
      </p:pic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75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869" y="1880558"/>
            <a:ext cx="5113131" cy="37892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5501"/>
            <a:ext cx="5845520" cy="4393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1420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5" t="14717" r="3711" b="22768"/>
          <a:stretch/>
        </p:blipFill>
        <p:spPr>
          <a:xfrm>
            <a:off x="3063815" y="1285336"/>
            <a:ext cx="6064371" cy="4287329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52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" r="28"/>
          <a:stretch/>
        </p:blipFill>
        <p:spPr>
          <a:xfrm>
            <a:off x="1809451" y="1210578"/>
            <a:ext cx="8573098" cy="4928565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758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403" y="1479563"/>
            <a:ext cx="5512279" cy="3898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2888"/>
            <a:ext cx="4855322" cy="36322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871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5" y="3740896"/>
            <a:ext cx="7811590" cy="26197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"/>
          <a:stretch/>
        </p:blipFill>
        <p:spPr>
          <a:xfrm>
            <a:off x="2208898" y="1312065"/>
            <a:ext cx="7774205" cy="199100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1102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71269"/>
            <a:ext cx="5304699" cy="59867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" r="2410"/>
          <a:stretch/>
        </p:blipFill>
        <p:spPr>
          <a:xfrm>
            <a:off x="6837106" y="888521"/>
            <a:ext cx="5354894" cy="596947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1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121670"/>
              </p:ext>
            </p:extLst>
          </p:nvPr>
        </p:nvGraphicFramePr>
        <p:xfrm>
          <a:off x="2032000" y="3860608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Control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Panel &gt; Hardware &gt; Devices and Printers &gt; Add &gt;Find a Printer By Other Options &gt;Use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Tcp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/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add the Printer’s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address &gt; Pick The Epson Printer &gt; install Driver &gt; right click on the printer you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selected  &gt; Sharing tab &gt; Share this Printer &gt; List in the Directory &gt; go to Security tab &gt; Grant the IT &gt;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Group Managing Permissions &gt; Grant the Architect &amp; Sales Groups Printing Permissions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New GPO &gt; Edit &gt; User Preference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Cntrl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Panel &gt; Printers &gt; New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Tcp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/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Printer &gt; General Tab &gt;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Create &gt; Input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&gt;select printer path &gt; Link Existing GPO (Print2) to the Architects and Sales OU</a:t>
                      </a:r>
                      <a:endParaRPr lang="en-US" dirty="0" smtClean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770674"/>
              </p:ext>
            </p:extLst>
          </p:nvPr>
        </p:nvGraphicFramePr>
        <p:xfrm>
          <a:off x="3277559" y="1642693"/>
          <a:ext cx="563688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Install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 Network Printer On DC1, Share w/ Sales &amp; Architects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Give the IT Dept. the ability to Manage the Printer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7918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/>
          <a:stretch/>
        </p:blipFill>
        <p:spPr>
          <a:xfrm>
            <a:off x="0" y="3651000"/>
            <a:ext cx="4477108" cy="320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" t="5272" r="4685" b="43028"/>
          <a:stretch/>
        </p:blipFill>
        <p:spPr>
          <a:xfrm>
            <a:off x="5831457" y="4335189"/>
            <a:ext cx="6360543" cy="2522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61"/>
          <a:stretch/>
        </p:blipFill>
        <p:spPr>
          <a:xfrm>
            <a:off x="7162532" y="1144749"/>
            <a:ext cx="5029468" cy="27742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5" t="39656" r="7915" b="28464"/>
          <a:stretch/>
        </p:blipFill>
        <p:spPr>
          <a:xfrm>
            <a:off x="741872" y="1518248"/>
            <a:ext cx="3209027" cy="810883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612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" r="15515" b="10272"/>
          <a:stretch/>
        </p:blipFill>
        <p:spPr>
          <a:xfrm>
            <a:off x="0" y="3045125"/>
            <a:ext cx="4042628" cy="3812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r="5688"/>
          <a:stretch/>
        </p:blipFill>
        <p:spPr>
          <a:xfrm>
            <a:off x="4155057" y="1287198"/>
            <a:ext cx="3881887" cy="1814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t="654" r="2847" b="39501"/>
          <a:stretch/>
        </p:blipFill>
        <p:spPr>
          <a:xfrm>
            <a:off x="7944928" y="3935959"/>
            <a:ext cx="4247072" cy="292204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547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" r="3413" b="29225"/>
          <a:stretch/>
        </p:blipFill>
        <p:spPr>
          <a:xfrm>
            <a:off x="7790035" y="914401"/>
            <a:ext cx="4401965" cy="34678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" b="14186"/>
          <a:stretch/>
        </p:blipFill>
        <p:spPr>
          <a:xfrm>
            <a:off x="0" y="836761"/>
            <a:ext cx="4137877" cy="35454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" r="271"/>
          <a:stretch/>
        </p:blipFill>
        <p:spPr>
          <a:xfrm>
            <a:off x="1307886" y="4450216"/>
            <a:ext cx="4348621" cy="2407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t="22236" r="38731" b="26575"/>
          <a:stretch/>
        </p:blipFill>
        <p:spPr>
          <a:xfrm>
            <a:off x="6489940" y="4494060"/>
            <a:ext cx="4347714" cy="236394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884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71" y="1045264"/>
            <a:ext cx="4439270" cy="34390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" t="1745" r="1178" b="5717"/>
          <a:stretch/>
        </p:blipFill>
        <p:spPr>
          <a:xfrm>
            <a:off x="950343" y="1388853"/>
            <a:ext cx="4459858" cy="2009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" t="4023"/>
          <a:stretch/>
        </p:blipFill>
        <p:spPr>
          <a:xfrm>
            <a:off x="0" y="5084244"/>
            <a:ext cx="9235227" cy="177375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537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1" t="19880" r="37594" b="20754"/>
          <a:stretch/>
        </p:blipFill>
        <p:spPr>
          <a:xfrm>
            <a:off x="1623205" y="1002323"/>
            <a:ext cx="8945591" cy="585567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7467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3387"/>
            <a:ext cx="12192000" cy="1777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712"/>
            <a:ext cx="12192000" cy="2958288"/>
          </a:xfrm>
          <a:prstGeom prst="rect">
            <a:avLst/>
          </a:prstGeom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1015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" r="31645" b="10618"/>
          <a:stretch/>
        </p:blipFill>
        <p:spPr>
          <a:xfrm>
            <a:off x="3386304" y="1370148"/>
            <a:ext cx="5419393" cy="506661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446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103517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331538"/>
              </p:ext>
            </p:extLst>
          </p:nvPr>
        </p:nvGraphicFramePr>
        <p:xfrm>
          <a:off x="1802442" y="4213364"/>
          <a:ext cx="858711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7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 Tools &gt;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DNS &gt; Right Click on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On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DC1 &gt; Properties &gt; Forwarders &gt; Edit &gt; Enter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Ip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Address or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Dns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Name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( For our purpose I entered 8.8.8.8) &gt; OK &gt;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Uncheck “User Root Hints if no Forwarders are available”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407640"/>
              </p:ext>
            </p:extLst>
          </p:nvPr>
        </p:nvGraphicFramePr>
        <p:xfrm>
          <a:off x="3667664" y="1996376"/>
          <a:ext cx="485667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6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Adjust DC Server DNS Settings (Forwarder,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Root Hints)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047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2" t="33459" r="41697" b="36981"/>
          <a:stretch/>
        </p:blipFill>
        <p:spPr>
          <a:xfrm>
            <a:off x="-77638" y="1664898"/>
            <a:ext cx="5765237" cy="35282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9" t="33585" r="31934" b="9057"/>
          <a:stretch/>
        </p:blipFill>
        <p:spPr>
          <a:xfrm>
            <a:off x="6998897" y="1177997"/>
            <a:ext cx="5193103" cy="4502006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217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413308"/>
              </p:ext>
            </p:extLst>
          </p:nvPr>
        </p:nvGraphicFramePr>
        <p:xfrm>
          <a:off x="0" y="2200311"/>
          <a:ext cx="12192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Change Names &gt; Manage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Add Features &gt; Network Load Balancing &gt; after installation on both machines restart &gt; Manage &gt; Add Role &gt; Web Server (IIS) &gt;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input the following IP information for each respective Machine &gt; add the two servers to the domain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BEN.LOCAL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&gt; Create A Folder in each Machine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C:Myfolder &gt; in each Machine Folder Create A File Named Site.html &gt; Tools &gt; Internet Information Services Manager (IIS) &gt; Click On IS2 &gt; Right Click on 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Sites &gt; Add Website &gt;Site Name (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Mysite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) &gt; Physical Path C:\mysite &gt; IP Address Cluster IP (192.168.100.10) &gt; Host Name 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  <a:hlinkClick r:id="rId3"/>
                        </a:rPr>
                        <a:t>www.site.com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Click on IS2 (BEN\Administrator) &gt; Go to</a:t>
                      </a:r>
                      <a:r>
                        <a:rPr lang="en-US" b="0" baseline="0" dirty="0" smtClean="0">
                          <a:latin typeface="+mn-lt"/>
                        </a:rPr>
                        <a:t>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Default Document &gt; Enter site.html &gt; when your done Do all of this again on IS2 &gt;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877210"/>
              </p:ext>
            </p:extLst>
          </p:nvPr>
        </p:nvGraphicFramePr>
        <p:xfrm>
          <a:off x="0" y="900821"/>
          <a:ext cx="12192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2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Virtual Machines (2Gb Ram) (30Gb HD) Ea. ( IS1 &amp; IS2 ),  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Install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on both Machines IIS(webservers) Roles ,  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Add the Feature of Network 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Load Balance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Manager on Both Machines ,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  Create one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Website, Place the site On Both Machines ,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NLB Cluster with both of the IS servers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801013"/>
              </p:ext>
            </p:extLst>
          </p:nvPr>
        </p:nvGraphicFramePr>
        <p:xfrm>
          <a:off x="0" y="4632960"/>
          <a:ext cx="12192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Go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Agency FB" panose="020B0503020202020204" pitchFamily="34" charset="0"/>
                        </a:rPr>
                        <a:t> To IS1 &gt; Tools &gt; Network Load Balancing &gt; Right Click on NLBC &gt; Create New Cluster &gt; Enter Host IP 192.168.100.3 &gt; Cluster Operations – Multicast &gt;</a:t>
                      </a:r>
                      <a:endParaRPr lang="en-US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Clust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er Port Range : 80-80 &gt; TCP Protocol &gt; once finished add another cluster with IS2 Credentials  &gt; Once Complete go to DC1 to Associate the Website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To the DNS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Server &gt; Tools &gt; DNS &gt; Click on DC1 &gt; New Forward Lookup Zone &gt; Zone Name : site.com &gt; you will see many more classifications in the wizard &gt;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Choose whatever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suits Your Organizational Structure &gt; Click on the  Zone you created &gt; Create New Host &gt; Name : www &gt; Domain Name &gt; www.site.com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IP Address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: Cluster IP (192.168.100.10) &gt; Log Into CL1 &gt; go to web browser &gt;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  <a:hlinkClick r:id="rId3"/>
                        </a:rPr>
                        <a:t>www.site.com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&gt; If you Drop one of the servers , the site should still be up .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753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426210"/>
              </p:ext>
            </p:extLst>
          </p:nvPr>
        </p:nvGraphicFramePr>
        <p:xfrm>
          <a:off x="3695940" y="2587924"/>
          <a:ext cx="4800121" cy="2094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6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     IS1     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  IPV4</a:t>
                      </a:r>
                      <a:r>
                        <a:rPr lang="en-US" sz="1800" baseline="0" dirty="0" smtClean="0"/>
                        <a:t> Properties        </a:t>
                      </a:r>
                      <a:r>
                        <a:rPr lang="en-US" sz="1800" dirty="0" smtClean="0"/>
                        <a:t>IS2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IP:192.168.100.3  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                             IP: 192.168.100.4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Subnet: 255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255.255.0               Subnet: 255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255.255.0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Default : 192.168.100.254                Default : 192.168.100.254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DNS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: 192.168.100.1                             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DNS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: 192.168.100.1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3" t="62058" r="41334" b="21393"/>
          <a:stretch/>
        </p:blipFill>
        <p:spPr>
          <a:xfrm>
            <a:off x="5010150" y="1034672"/>
            <a:ext cx="2171700" cy="11478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8" t="31195" r="36201" b="17359"/>
          <a:stretch/>
        </p:blipFill>
        <p:spPr>
          <a:xfrm>
            <a:off x="0" y="2579297"/>
            <a:ext cx="3674853" cy="42787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5" t="31447" r="42471" b="16604"/>
          <a:stretch/>
        </p:blipFill>
        <p:spPr>
          <a:xfrm>
            <a:off x="8488392" y="2579297"/>
            <a:ext cx="3703608" cy="4278703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645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9" t="29308" r="60237" b="27044"/>
          <a:stretch/>
        </p:blipFill>
        <p:spPr>
          <a:xfrm>
            <a:off x="0" y="0"/>
            <a:ext cx="3165896" cy="33802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4" t="23136" r="57477" b="30064"/>
          <a:stretch/>
        </p:blipFill>
        <p:spPr>
          <a:xfrm>
            <a:off x="4439728" y="1094385"/>
            <a:ext cx="3312544" cy="33309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9" t="23580" r="41352" b="28599"/>
          <a:stretch/>
        </p:blipFill>
        <p:spPr>
          <a:xfrm>
            <a:off x="9035728" y="0"/>
            <a:ext cx="3156272" cy="32795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2" t="30612" r="26559" b="40378"/>
          <a:stretch/>
        </p:blipFill>
        <p:spPr>
          <a:xfrm>
            <a:off x="1830067" y="4761781"/>
            <a:ext cx="8531867" cy="2096219"/>
          </a:xfrm>
          <a:prstGeom prst="rect">
            <a:avLst/>
          </a:prstGeom>
        </p:spPr>
      </p:pic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520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8" t="23899" r="41345" b="62264"/>
          <a:stretch/>
        </p:blipFill>
        <p:spPr>
          <a:xfrm>
            <a:off x="3365739" y="1207699"/>
            <a:ext cx="5460522" cy="9489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3" t="27058" r="27752" b="45409"/>
          <a:stretch/>
        </p:blipFill>
        <p:spPr>
          <a:xfrm>
            <a:off x="2552700" y="2713006"/>
            <a:ext cx="7086600" cy="1888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" t="11410" r="23868" b="67799"/>
          <a:stretch/>
        </p:blipFill>
        <p:spPr>
          <a:xfrm>
            <a:off x="1269073" y="5091576"/>
            <a:ext cx="9653854" cy="1531355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179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4" t="35075" r="42146" b="21984"/>
          <a:stretch/>
        </p:blipFill>
        <p:spPr>
          <a:xfrm>
            <a:off x="4435415" y="1794295"/>
            <a:ext cx="3321170" cy="3648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4" t="46321" r="50127" b="20079"/>
          <a:stretch/>
        </p:blipFill>
        <p:spPr>
          <a:xfrm>
            <a:off x="8288215" y="864799"/>
            <a:ext cx="3903785" cy="2304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5" t="20377" r="49173" b="28055"/>
          <a:stretch/>
        </p:blipFill>
        <p:spPr>
          <a:xfrm>
            <a:off x="-1" y="3100004"/>
            <a:ext cx="2924355" cy="3757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9" t="20346" r="49091" b="27296"/>
          <a:stretch/>
        </p:blipFill>
        <p:spPr>
          <a:xfrm>
            <a:off x="9169879" y="2981627"/>
            <a:ext cx="3022121" cy="38763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2" t="18062" r="43114" b="47547"/>
          <a:stretch/>
        </p:blipFill>
        <p:spPr>
          <a:xfrm>
            <a:off x="0" y="816025"/>
            <a:ext cx="4067355" cy="2063774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337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414068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98911"/>
              </p:ext>
            </p:extLst>
          </p:nvPr>
        </p:nvGraphicFramePr>
        <p:xfrm>
          <a:off x="0" y="5013960"/>
          <a:ext cx="12192000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Begin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By Adding to Virtual HDD’s to the RAS Server &gt;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Inialize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Drives &gt;Place them in Online status &gt; Format them &gt;Create Two Simple Volumes &gt;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Give the RAS Server a New Role (ISCSI Target) &gt; Once the Role Is Installed, 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Install a New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Pool with the First HD &gt; Associate the DC2 IP to the Pool &gt;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73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Add the other HD to the pool Go to DC2 and add the Role ISCSI Initiator &gt; Input the RAS IP address as the ISCSI Target &gt;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The two HD’s Will appear on &gt; The DC2 Disk Management &gt; Place them Online &gt; Initialize &gt; Format the Disks &gt; Create a Single Raid 0 Spanned Volume E:</a:t>
                      </a:r>
                      <a:endParaRPr lang="en-US" dirty="0" smtClean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80284"/>
              </p:ext>
            </p:extLst>
          </p:nvPr>
        </p:nvGraphicFramePr>
        <p:xfrm>
          <a:off x="1858513" y="2177530"/>
          <a:ext cx="847497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4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Connect Two HD’s to the RAS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Server , Ea.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Hd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(5Gb)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Configure the RAS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Server as A ISCSI Target with those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Two HD’s ; 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Connect the DC2  Server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to the two HD’s Connected to the RAS Server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Through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the Initiator/Target Protocol So that you see A 10 GB On the DC2  Server was Drive E: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3876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6" t="57484" r="45448" b="21258"/>
          <a:stretch/>
        </p:blipFill>
        <p:spPr>
          <a:xfrm>
            <a:off x="3775494" y="5400136"/>
            <a:ext cx="4641012" cy="145786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6" t="57359" r="45519" b="21132"/>
          <a:stretch/>
        </p:blipFill>
        <p:spPr>
          <a:xfrm>
            <a:off x="3779807" y="3510951"/>
            <a:ext cx="4632386" cy="147511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7" t="56604" r="45732" b="21132"/>
          <a:stretch/>
        </p:blipFill>
        <p:spPr>
          <a:xfrm>
            <a:off x="3801374" y="1552755"/>
            <a:ext cx="4589252" cy="152687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3" t="22515" r="55566" b="32076"/>
          <a:stretch/>
        </p:blipFill>
        <p:spPr>
          <a:xfrm>
            <a:off x="9552317" y="3743864"/>
            <a:ext cx="2639683" cy="311413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2" t="55723" r="35755" b="24151"/>
          <a:stretch/>
        </p:blipFill>
        <p:spPr>
          <a:xfrm>
            <a:off x="181154" y="1552756"/>
            <a:ext cx="3010620" cy="138022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7" t="31572" r="50896" b="24402"/>
          <a:stretch/>
        </p:blipFill>
        <p:spPr>
          <a:xfrm>
            <a:off x="0" y="4088921"/>
            <a:ext cx="3425749" cy="27690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0" t="35471" r="40849" b="40755"/>
          <a:stretch/>
        </p:blipFill>
        <p:spPr>
          <a:xfrm>
            <a:off x="10015269" y="1639017"/>
            <a:ext cx="1492370" cy="1630394"/>
          </a:xfrm>
          <a:prstGeom prst="rect">
            <a:avLst/>
          </a:prstGeom>
        </p:spPr>
      </p:pic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469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0" t="11950" r="53846" b="11794"/>
          <a:stretch/>
        </p:blipFill>
        <p:spPr>
          <a:xfrm>
            <a:off x="4309005" y="1628401"/>
            <a:ext cx="3573990" cy="52295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6" t="21887" r="32359" b="29434"/>
          <a:stretch/>
        </p:blipFill>
        <p:spPr>
          <a:xfrm>
            <a:off x="583319" y="1634705"/>
            <a:ext cx="2893127" cy="35885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7" t="29183" r="34622" b="26666"/>
          <a:stretch/>
        </p:blipFill>
        <p:spPr>
          <a:xfrm>
            <a:off x="8880231" y="1677838"/>
            <a:ext cx="3075981" cy="3502325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942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61521"/>
              </p:ext>
            </p:extLst>
          </p:nvPr>
        </p:nvGraphicFramePr>
        <p:xfrm>
          <a:off x="0" y="4632960"/>
          <a:ext cx="12192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How To Instructions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addition to creating a new VM named New &gt; Create A new VM named Master so that you have a readily available fresh installation of Windows to obtain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the necessary file required to perform the remote install </a:t>
                      </a:r>
                      <a:r>
                        <a:rPr lang="en-US" b="1" dirty="0" err="1" smtClean="0">
                          <a:latin typeface="Agency FB" panose="020B0503020202020204" pitchFamily="34" charset="0"/>
                        </a:rPr>
                        <a:t>Install</a:t>
                      </a:r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 the Role Windows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Deployment Services On DC1 &gt; Erase the Digital Footprint of the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Operating System On the VM (Master) &gt; (SYSPREP)&gt; Generalize &gt; Shutdown &gt;Use the WDS to Distribute the .WIM Files you created (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Boot.wim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&amp; </a:t>
                      </a:r>
                      <a:r>
                        <a:rPr lang="en-US" b="1" baseline="0" dirty="0" err="1" smtClean="0">
                          <a:latin typeface="Agency FB" panose="020B0503020202020204" pitchFamily="34" charset="0"/>
                        </a:rPr>
                        <a:t>Install.Wim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Go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to the VM ( NEW ) &gt; Add a Legacy Card (PXE BOOT) &gt; Once You Activate the New VM , The WDS will Transmit the BOOT.WIM and through the Capture File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You will be able to Install the Operating System Remotely 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930228"/>
              </p:ext>
            </p:extLst>
          </p:nvPr>
        </p:nvGraphicFramePr>
        <p:xfrm>
          <a:off x="3277559" y="1841100"/>
          <a:ext cx="563688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Task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Create A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New Virtual Machine Named NEW (1Gb Ram ) (20Gb HD)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LAN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Connection , W/PXE BOOT . Install WDS Role On DC1 Server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Perform the necessary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Protocols to Remotely install a Windows 10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Operating System On the Virtual Machine New.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4496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1" t="23522" r="31792" b="45786"/>
          <a:stretch/>
        </p:blipFill>
        <p:spPr>
          <a:xfrm>
            <a:off x="3775494" y="1190445"/>
            <a:ext cx="4641012" cy="21048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4" t="22744" r="10282" b="60881"/>
          <a:stretch/>
        </p:blipFill>
        <p:spPr>
          <a:xfrm>
            <a:off x="0" y="3331621"/>
            <a:ext cx="5286832" cy="14474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8" t="29561" r="17700" b="49433"/>
          <a:stretch/>
        </p:blipFill>
        <p:spPr>
          <a:xfrm>
            <a:off x="6145617" y="3321170"/>
            <a:ext cx="6046384" cy="14751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5" t="13082" r="10648" b="63019"/>
          <a:stretch/>
        </p:blipFill>
        <p:spPr>
          <a:xfrm>
            <a:off x="2511725" y="5218980"/>
            <a:ext cx="7168551" cy="16390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4" t="42642" r="59740" b="39371"/>
          <a:stretch/>
        </p:blipFill>
        <p:spPr>
          <a:xfrm>
            <a:off x="836762" y="1621765"/>
            <a:ext cx="2467155" cy="1233577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1554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3408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10189" r="19481" b="4906"/>
          <a:stretch/>
        </p:blipFill>
        <p:spPr>
          <a:xfrm>
            <a:off x="2053087" y="1035170"/>
            <a:ext cx="8140460" cy="582283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754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267419"/>
            <a:ext cx="5548282" cy="882650"/>
          </a:xfrm>
          <a:noFill/>
        </p:spPr>
        <p:txBody>
          <a:bodyPr>
            <a:noAutofit/>
          </a:bodyPr>
          <a:lstStyle/>
          <a:p>
            <a:r>
              <a:rPr lang="en-US" sz="4800" u="sng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BEN.LOCAL</a:t>
            </a:r>
            <a:endParaRPr lang="en-US" sz="4800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099671"/>
              </p:ext>
            </p:extLst>
          </p:nvPr>
        </p:nvGraphicFramePr>
        <p:xfrm>
          <a:off x="2032000" y="1159613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Special</a:t>
                      </a:r>
                      <a:r>
                        <a:rPr lang="en-US" sz="1800" baseline="0" dirty="0" smtClean="0"/>
                        <a:t> Thanks </a:t>
                      </a:r>
                      <a:endParaRPr lang="en-US" sz="1800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My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Cyber Teacher for always reminding me that there is always a way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If we have the patience to find it , it didn’t hurt that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he always had a smile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One his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face whenever he explained a new Feature or Protocol 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 Thank</a:t>
                      </a: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 You Sir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20" y="3336986"/>
            <a:ext cx="2640761" cy="35210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96</a:t>
            </a:fld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9661585" y="6202393"/>
            <a:ext cx="2380889" cy="344711"/>
          </a:xfrm>
        </p:spPr>
        <p:txBody>
          <a:bodyPr/>
          <a:lstStyle/>
          <a:p>
            <a:r>
              <a:rPr lang="en-US" sz="1800" smtClean="0"/>
              <a:t>Property of Ben Halevy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97943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D0D0D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D0D0D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D0D0D"/>
                </a:solidFill>
                <a:latin typeface="Bodoni MT Black" panose="02070A03080606020203" pitchFamily="18" charset="0"/>
              </a:rPr>
              <a:t>BUILD </a:t>
            </a:r>
            <a:r>
              <a:rPr lang="en-US" sz="2000" b="1" u="sng" spc="0" dirty="0">
                <a:solidFill>
                  <a:srgbClr val="0D0D0D"/>
                </a:solidFill>
                <a:latin typeface="Bodoni MT Black" panose="02070A03080606020203" pitchFamily="18" charset="0"/>
              </a:rPr>
              <a:t>ROADMAP</a:t>
            </a:r>
            <a:endParaRPr lang="en-US" dirty="0">
              <a:solidFill>
                <a:srgbClr val="0D0D0D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50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0000"/>
                <a:gridCol w="9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ORGANIZATIONAL INFRASTRUCTURE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SLIDES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Initial infrastructure: LAN switch, DC1, AD DS forest, DHCP, CL1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4-7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Organizational Units &amp; user accounts (PowerShell)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8-10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Delegation of control (password reset)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11-12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Domain password &amp; lockout policy, Fine-grained PSO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13-16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Home folders mapped to Z: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17-18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HelpDesk security group (Restricted Groups)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19-22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Folder redirection to \\DC1\Home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23-26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Removable storage block (Sales)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27-29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Application block - Calc.exe (Office)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30-33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Reports share Y: &amp; NTFS permissions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34-37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FSRM quotas &amp; file screens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38-42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Shadow copies (previous versions)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43-45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GPO file deployment &amp; the FSRM / GPO bug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46-49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Control Panel restriction (Finance)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50-51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Software deployment through GPO (7-Zip)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52-53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Item-level targeted drive map S: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54-55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5992000" y="1000000"/>
          <a:ext cx="5500000" cy="2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0000"/>
                <a:gridCol w="9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NETWORK INFRASTRUCTURE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SLIDES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RAS server &amp; VPN (PPTP) with PC1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56-64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DC2, replication &amp; RID master transfer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65-67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Network printers via GPO (Print1 / Print2)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68-83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DNS forwarders &amp; root hints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84-85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IIS web servers &amp; NLB cluster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86-90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iSCSI target / initiator (RAID 0 spanned volume)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91-93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Windows Deployment Services (WDS / PXE)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94-96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Golden image: Sysprep + DISM + WDS deployment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97-104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5992000" y="3950000"/>
          <a:ext cx="5500000" cy="63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0000"/>
                <a:gridCol w="9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SUMMARY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SLIDE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chemeClr val="accent1"/>
                    </a:solidFill>
                  </a:tcPr>
                </a:tc>
              </a:tr>
              <a:tr h="2950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Build map: every server, client, IP address and role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gency FB" panose="020B0503020202020204" pitchFamily="34" charset="0"/>
                        </a:rPr>
                        <a:t>105</a:t>
                      </a:r>
                      <a:endParaRPr lang="en-US" sz="1200" dirty="0"/>
                    </a:p>
                  </a:txBody>
                  <a:tcPr marL="91440" marR="91440" marT="36000" marB="36000" anchor="ctr">
                    <a:solidFill>
                      <a:srgbClr val="FBD5D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11592000" cy="9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50" b="1" dirty="0">
                          <a:latin typeface="Agency FB" panose="020B0503020202020204" pitchFamily="34" charset="0"/>
                        </a:rPr>
                        <a:t>Build ONE fully prepared Windows 10 "golden image" on the VM Master and deploy it to any number of endpoints over the network from DC1.</a:t>
                      </a:r>
                      <a:endParaRPr lang="en-US" sz="13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50" b="1" dirty="0">
                          <a:latin typeface="Agency FB" panose="020B0503020202020204" pitchFamily="34" charset="0"/>
                        </a:rPr>
                        <a:t>Tools: Sysprep (generalize)  &gt;  DISM (capture &amp; offline servicing)  &gt;  WDS (PXE network deployment)  -  the standard path for mass roll-outs.</a:t>
                      </a:r>
                      <a:endParaRPr lang="en-US" sz="13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Step 12"/>
          <p:cNvSpPr/>
          <p:nvPr/>
        </p:nvSpPr>
        <p:spPr>
          <a:xfrm>
            <a:off x="300000" y="2420000"/>
            <a:ext cx="1604571" cy="1150000"/>
          </a:xfrm>
          <a:prstGeom prst="homePlate">
            <a:avLst>
              <a:gd name="adj" fmla="val 22000"/>
            </a:avLst>
          </a:prstGeom>
          <a:solidFill>
            <a:srgbClr val="0070C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1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Prepare Master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Audit mode, updates, apps</a:t>
            </a:r>
            <a:endParaRPr lang="en-US" sz="1050" dirty="0"/>
          </a:p>
        </p:txBody>
      </p:sp>
      <p:sp>
        <p:nvSpPr>
          <p:cNvPr id="13" name="Step 13"/>
          <p:cNvSpPr/>
          <p:nvPr/>
        </p:nvSpPr>
        <p:spPr>
          <a:xfrm>
            <a:off x="1964571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206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2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Sysprep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/generalize /oobe /shutdown</a:t>
            </a:r>
            <a:endParaRPr lang="en-US" sz="1050" dirty="0"/>
          </a:p>
        </p:txBody>
      </p:sp>
      <p:sp>
        <p:nvSpPr>
          <p:cNvPr id="14" name="Step 14"/>
          <p:cNvSpPr/>
          <p:nvPr/>
        </p:nvSpPr>
        <p:spPr>
          <a:xfrm>
            <a:off x="3629142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70C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3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Prepare WDS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PXE + DHCP, boot images</a:t>
            </a:r>
            <a:endParaRPr lang="en-US" sz="1050" dirty="0"/>
          </a:p>
        </p:txBody>
      </p:sp>
      <p:sp>
        <p:nvSpPr>
          <p:cNvPr id="15" name="Step 15"/>
          <p:cNvSpPr/>
          <p:nvPr/>
        </p:nvSpPr>
        <p:spPr>
          <a:xfrm>
            <a:off x="5293713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206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4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Capture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DISM /Capture-Image</a:t>
            </a:r>
            <a:endParaRPr lang="en-US" sz="1050" dirty="0"/>
          </a:p>
        </p:txBody>
      </p:sp>
      <p:sp>
        <p:nvSpPr>
          <p:cNvPr id="16" name="Step 16"/>
          <p:cNvSpPr/>
          <p:nvPr/>
        </p:nvSpPr>
        <p:spPr>
          <a:xfrm>
            <a:off x="6958284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70C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5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Service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DISM mount, drivers, export</a:t>
            </a:r>
            <a:endParaRPr lang="en-US" sz="1050" dirty="0"/>
          </a:p>
        </p:txBody>
      </p:sp>
      <p:sp>
        <p:nvSpPr>
          <p:cNvPr id="17" name="Step 17"/>
          <p:cNvSpPr/>
          <p:nvPr/>
        </p:nvSpPr>
        <p:spPr>
          <a:xfrm>
            <a:off x="8622855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206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6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Import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Install image group in WDS</a:t>
            </a:r>
            <a:endParaRPr lang="en-US" sz="1050" dirty="0"/>
          </a:p>
        </p:txBody>
      </p:sp>
      <p:sp>
        <p:nvSpPr>
          <p:cNvPr id="18" name="Step 18"/>
          <p:cNvSpPr/>
          <p:nvPr/>
        </p:nvSpPr>
        <p:spPr>
          <a:xfrm>
            <a:off x="10287426" y="2420000"/>
            <a:ext cx="1604571" cy="1150000"/>
          </a:xfrm>
          <a:prstGeom prst="chevron">
            <a:avLst>
              <a:gd name="adj" fmla="val 22000"/>
            </a:avLst>
          </a:prstGeom>
          <a:solidFill>
            <a:srgbClr val="0070C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50000" tIns="150000" rIns="150000" bIns="15000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gency FB" panose="020B0503020202020204" pitchFamily="34" charset="0"/>
              </a:rPr>
              <a:t>7</a:t>
            </a:r>
            <a:endParaRPr lang="en-US" sz="2400" dirty="0"/>
          </a:p>
          <a:p>
            <a:pPr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gency FB" panose="020B0503020202020204" pitchFamily="34" charset="0"/>
              </a:rPr>
              <a:t>Deploy</a:t>
            </a:r>
            <a:endParaRPr lang="en-US" sz="1500" dirty="0"/>
          </a:p>
          <a:p>
            <a:pPr algn="ctr">
              <a:buNone/>
            </a:pPr>
            <a:r>
              <a:rPr lang="en-US" sz="1050" b="0" dirty="0">
                <a:solidFill>
                  <a:srgbClr val="DDEBF7"/>
                </a:solidFill>
                <a:latin typeface="Agency FB" panose="020B0503020202020204" pitchFamily="34" charset="0"/>
              </a:rPr>
              <a:t>PXE boot VM NEW</a:t>
            </a:r>
            <a:endParaRPr lang="en-US" sz="1050" dirty="0"/>
          </a:p>
        </p:txBody>
      </p:sp>
      <p:graphicFrame>
        <p:nvGraphicFramePr>
          <p:cNvPr id="19" name="Table 19"/>
          <p:cNvGraphicFramePr>
            <a:graphicFrameLocks noGrp="1"/>
          </p:cNvGraphicFramePr>
          <p:nvPr/>
        </p:nvGraphicFramePr>
        <p:xfrm>
          <a:off x="300000" y="3780000"/>
          <a:ext cx="11592000" cy="199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0000"/>
                <a:gridCol w="92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COMPONENT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ROLE IN THIS PROCESS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DC1  (192.168.100.1)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AD DS (BEN.LOCAL), DNS, DHCP scope 192.168.100.100-150, Windows Deployment Services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Master  (VM, LAN)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Reference Windows 10 Pro installation - customised once, generalized, captured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NEW  (VM, LAN, PXE)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Target endpoint - 1 GB RAM, 20 GB HD, Legacy Network Adapter, receives the image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C:\Images  on DC1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Working folder for .WIM files, shared as \\DC1\Images (folder name chosen for this lab)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install.wim / boot.wim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Install image = the operating system;  Boot image = Windows PE that PXE clients start first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1: PREPARE THE REFERENCE VM "MASTER"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Create VM Master: Hyper-V Generation 1, 2 GB RAM, 40 GB HD, LAN switch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Install Windows 10 Pro and everything every endpoint must receive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Customise in Audit mode, so no personal user profile ends up in the image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Checkpoint the VM before Sysprep, so the reference can be reused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MASTER  (elevated CMD)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65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At the first OOBE screen press  Ctrl + Shift + F3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Windows restarts in Audit mode (built-in Administrator)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Install updates, drivers, 7-Zip, settings ... then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check the component store before capturing: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Dism /Online /Cleanup-Image /ScanHealth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Optional - shrink the component store (permanent):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Dism /Online /Cleanup-Image /StartComponentCleanup /ResetBase</a:t>
            </a:r>
            <a:endParaRPr lang="en-US" sz="105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Hyper-V Manager &gt; New &gt; Virtual Machine &gt; Name: Master &gt; Generation 1 &gt; 2048 MB &gt; Connection: LAN &gt; 40 GB VHDX &gt; Install from ISO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Windows Setup &gt; Windows 10 Pro &gt; at the region / OOBE screen press Ctrl+Shift+F3 &gt; the PC reboots into Audit mode, the Sysprep window opens - leave it open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Install Windows updates, drivers and the applications the organization uses (e.g. 7-Zip) &gt; apply desktop / system settings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Do NOT install or update Microsoft Store apps before generalizing - Sysprep will fail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After /ResetBase, installed updates can no longer be uninstalled  &gt;  Hyper-V &gt; Master &gt; Checkpoint before moving to Step 2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2: GENERALIZE MASTER WITH SYSPREP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Remove every machine-unique value so one image can serve many PCs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Sysprep resets the SID, clears restore points and deletes event logs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The VM must shut down - its next boot is into Windows PE for capture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Generalize even when the target hardware is identical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MASTER  (elevated CMD)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65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cd /d %WINDIR%\System32\Sysprep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sysprep.exe /generalize /oobe /shutdown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Syntax: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Sysprep.exe [/oobe | /audit] [/generalize] [/mode:vm]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  [/reboot | /shutdown | /quit] [/quiet]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  [/unattend:&lt;answerfile&gt;]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/mode:vm = only when the VHD stays on the same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hypervisor - not used here (image goes to WDS)</a:t>
            </a:r>
            <a:endParaRPr lang="en-US" sz="105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GUI alternative: System Cleanup Action = Enter System Out-of-Box Experience (OOBE) &gt; tick Generalize &gt; Shutdown Options = Shutdown &gt; OK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/generalize  -  prepares the installation to be imaged: removes unique system information (SID reset, restore points, event logs)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/oobe  -  the next start runs the Out-Of-Box Experience (region, keyboard, user) on each new endpoint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/shutdown  -  powers the VM off when finished. Do not start Master into Windows now - boot it into Windows PE for the capture (Step 4)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Sysprep can be run up to 1001 times on one image (Windows 8.1 / Server 2012 and later) - after that the image must be recreated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3: PREPARE WDS ON DC1 FOR PXE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DHCP and WDS share DC1: WDS must not take DHCP port 67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DHCP option 60 tells PXE clients that a PXE server exists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Boot image (boot.wim) already added on slide 95 - verify it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Optional: a Capture boot image for the graphical capture wizard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DC1  (elevated CMD)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65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DHCP + WDS on the same server: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wdsutil /Set-Server /UseDhcpPorts:No /DhcpOption60:Yes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Answer every PXE client (no prestaging):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wdsutil /Set-Server /AnswerClients:All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Optional capture image from the existing boot image: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wdsutil /New-CaptureImage /Image:"Microsoft Windows Setup (x64)" /Architecture:x64 /DestinationImage /FilePath:C:\Images\Capture.wim /Name:"Capture (x64)"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wdsutil /Add-Image /ImageFile:C:\Images\Capture.wim /ImageType:Boot</a:t>
            </a:r>
            <a:endParaRPr lang="en-US" sz="105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Create C:\Images on DC1 &gt; Properties &gt; Sharing &gt; share as \\DC1\Images &gt; give Domain Admins Change permission (this is where Step 4 saves the .WIM)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Server Manager &gt; Tools &gt; Windows Deployment Services &gt; DC1 &gt; Properties &gt; PXE Response &gt; Respond to all client computers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DHCP tab: tick "Do not listen on DHCP ports" and "Configure DHCP options for PXE" (same as the wdsutil line above)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Boot Images &gt; right-click Microsoft Windows Setup (x64) &gt; Create Capture Image &gt; name + local path &gt; Finish &gt; right-click Boot Images &gt; Add Boot Image &gt; select it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The capture image starts the WDS Image Capture Wizard (graphical). Step 4 shows the same capture done manually with DISM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4: CAPTURE THE IMAGE WITH DISM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PXE-boot the generalized Master into Windows PE (never into Windows)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Find the Windows volume - drive letters change inside Windows PE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Capture the Windows volume into a compressed .WIM on \\DC1\Images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Verify the captured image before it is deployed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MASTER  (Windows PE command prompt)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70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diskpart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  list volume      REM note the Windows volume, e.g. D: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  exit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net use Z: \\DC1\Images /user:BEN\Administrator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9CC3E6"/>
                </a:solidFill>
                <a:latin typeface="Consolas" panose="020B0609020204030204" pitchFamily="49" charset="0"/>
              </a:rPr>
              <a:t>REM Optional - faster first boot after deployment: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/Image:D:\ /Optimize-Image /Boot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/Capture-Image /ImageFile:Z:\Win10-Master.wim /CaptureDir:D:\ /Name:"Win10 Pro - BEN.LOCAL" /Compress:max /CheckIntegrity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/Get-ImageInfo /ImageFile:Z:\Win10-Master.wim</a:t>
            </a:r>
            <a:endParaRPr lang="en-US" sz="100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Master &gt; Settings &gt; Add Hardware &gt; Legacy Network Adapter (LAN) &gt; BIOS: move Legacy Network Adapter to the top of the startup order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Start Master &gt; press F12 when prompted &gt; choose Microsoft Windows Setup (x64) &gt; on the first Setup screen press Shift+F10 to open a command prompt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Run the commands on the right: diskpart finds the volume, net use maps the share on DC1, Dism /Capture-Image writes the .WIM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/CaptureDir = volume to capture  /Name = image name  /Compress:max = smallest file  /CheckIntegrity = detect .WIM corruption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Dism /Get-ImageInfo shows Index 1 with the name, size and Windows edition - the image is ready. wpeutil shutdown turns Master off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5: SERVICE THE IMAGE OFFLINE WITH DISM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Update the image once - instead of every endpoint after deployment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Mount the .WIM to a folder, add drivers / updates, check features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Commit the changes, then Export to a clean, compact install.wim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Use /Discard instead of /Commit to throw away a bad change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DC1  (elevated CMD)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70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md C:\Mount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/Mount-Image /ImageFile:C:\Images\Win10-Master.wim /Index:1 /MountDir:C:\Mount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/Image:C:\Mount /Add-Driver /Driver:C:\Drivers /Recurse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/Image:C:\Mount /Add-Package /PackagePath:C:\Updates\update.cab</a:t>
            </a:r>
            <a:endParaRPr lang="en-US" sz="10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/Image:C:\Mount /Get-Features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/Unmount-Image /MountDir:C:\Mount /Commit</a:t>
            </a:r>
            <a:endParaRPr lang="en-US" sz="1000" dirty="0"/>
          </a:p>
          <a:p>
            <a:pPr>
              <a:buNone/>
            </a:pPr>
            <a:endParaRPr lang="en-US" sz="500" dirty="0"/>
          </a:p>
          <a:p>
            <a:pPr algn="l" marL="228600" indent="-228600">
              <a:buNone/>
            </a:pPr>
            <a:r>
              <a:rPr lang="en-US" sz="1000" b="0" dirty="0">
                <a:solidFill>
                  <a:srgbClr val="FFFFFF"/>
                </a:solidFill>
                <a:latin typeface="Consolas" panose="020B0609020204030204" pitchFamily="49" charset="0"/>
              </a:rPr>
              <a:t>Dism /Export-Image /SourceImageFile:C:\Images\Win10-Master.wim /SourceIndex:1 /DestinationImageFile:C:\Images\install.wim /Compress:max</a:t>
            </a:r>
            <a:endParaRPr lang="en-US" sz="100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Mount  -  the image is opened read/write in C:\Mount and can be changed like a normal folder tree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Add-Driver /Recurse adds every .inf driver in C:\Drivers and its sub-folders - handy, but it can bloat the image, so keep the folder clean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Add-Package installs a .cab update into the offline image;  Get-Features lists Windows features and their state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Unmount /Commit saves the changes into the .WIM  (Dism /Commit-Image saves without unmounting)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Export-Image copies index 1 into a new install.wim with maximum compression - this is the file imported into WDS in Step 6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6: IMPORT THE GOLDEN IMAGE INTO WDS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Install images are stored in image groups on the WDS server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Create a group for the organization and import install.wim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Give the image a clear name - it is what the technician picks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Confirm the image is listed and online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COMMANDS  -  DC1  (PowerShell as Administrator)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65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New-WdsInstallImageGroup -Name "BEN Win10"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Import-WdsInstallImage -Path "C:\Images\install.wim" -ImageGroup "BEN Win10" -NewImageName "Windows 10 Pro - BEN.LOCAL"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Get-WdsInstallImage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# If only one image group exists, -ImageGroup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# may be omitted - WDS uses that group by default</a:t>
            </a:r>
            <a:endParaRPr lang="en-US" sz="105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GUI: Windows Deployment Services &gt; DC1 &gt; right-click Install Images &gt; Add Image Group &gt; Name: BEN Win10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Right-click BEN Win10 &gt; Add Install Image &gt; Browse &gt; C:\Images\install.wim &gt; Next &gt; tick the image &gt; Next &gt; Finish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The image now appears under Install Images &gt; BEN Win10 with Status: Online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Boot Images keeps Microsoft Windows Setup (x64) - this is the Windows PE that every PXE client loads first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IMAGE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DEPLOYMENT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5500000" cy="1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TASK  –  STEP 7: DEPLOY TO VM "NEW" OVER PXE</a:t>
                      </a:r>
                      <a:endParaRPr lang="en-US" sz="14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NEW: 1 GB RAM, 20 GB HD, LAN, Legacy Network Adapter (PXE)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PXE boot &gt; Windows PE &gt; pick the golden image &gt; install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The endpoint receives the exact same pre-built system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latin typeface="Agency FB" panose="020B0503020202020204" pitchFamily="34" charset="0"/>
                        </a:rPr>
                        <a:t>Join BEN.LOCAL - the GPOs from the earlier tasks then apply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Console title 12"/>
          <p:cNvSpPr/>
          <p:nvPr/>
        </p:nvSpPr>
        <p:spPr>
          <a:xfrm>
            <a:off x="6000000" y="1000000"/>
            <a:ext cx="5892000" cy="3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buNone/>
            </a:pPr>
            <a:r>
              <a:rPr lang="en-US" sz="1300" b="1" dirty="0">
                <a:solidFill>
                  <a:srgbClr val="FFFFFF"/>
                </a:solidFill>
                <a:latin typeface="Agency FB" panose="020B0503020202020204" pitchFamily="34" charset="0"/>
              </a:rPr>
              <a:t>VERIFY  -  NEW  (CMD after first sign-in)</a:t>
            </a:r>
            <a:endParaRPr lang="en-US" sz="1300" dirty="0"/>
          </a:p>
        </p:txBody>
      </p:sp>
      <p:sp>
        <p:nvSpPr>
          <p:cNvPr id="13" name="Console 13"/>
          <p:cNvSpPr/>
          <p:nvPr/>
        </p:nvSpPr>
        <p:spPr>
          <a:xfrm>
            <a:off x="6000000" y="1300000"/>
            <a:ext cx="5892000" cy="2650000"/>
          </a:xfrm>
          <a:prstGeom prst="rect">
            <a:avLst/>
          </a:prstGeom>
          <a:solidFill>
            <a:srgbClr val="0C2340"/>
          </a:solidFill>
          <a:ln>
            <a:noFill/>
          </a:ln>
          <a:effectLst>
            <a:outerShdw blurRad="63500" dist="25400" dir="5400000" algn="t" rotWithShape="0">
              <a:srgbClr val="000000">
                <a:alpha val="30000"/>
              </a:srgbClr>
            </a:outerShdw>
          </a:effectLst>
        </p:spPr>
        <p:txBody>
          <a:bodyPr wrap="square" lIns="108000" tIns="108000" rIns="108000" bIns="108000" anchor="t">
            <a:normAutofit/>
          </a:bodyPr>
          <a:lstStyle/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systeminfo | findstr /B /C:"OS Name" /C:"Domain"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After joining BEN.LOCAL and restarting: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gpupdate /force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FFFFFF"/>
                </a:solidFill>
                <a:latin typeface="Consolas" panose="020B0609020204030204" pitchFamily="49" charset="0"/>
              </a:rPr>
              <a:t>gpresult /r</a:t>
            </a:r>
            <a:endParaRPr lang="en-US" sz="1050" dirty="0"/>
          </a:p>
          <a:p>
            <a:pPr>
              <a:buNone/>
            </a:pPr>
            <a:endParaRPr lang="en-US" sz="525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DC1 - confirm the computer account:</a:t>
            </a:r>
            <a:endParaRPr lang="en-US" sz="1050" dirty="0"/>
          </a:p>
          <a:p>
            <a:pPr algn="l" marL="228600" indent="-228600">
              <a:buNone/>
            </a:pPr>
            <a:r>
              <a:rPr lang="en-US" sz="1050" b="0" dirty="0">
                <a:solidFill>
                  <a:srgbClr val="9CC3E6"/>
                </a:solidFill>
                <a:latin typeface="Consolas" panose="020B0609020204030204" pitchFamily="49" charset="0"/>
              </a:rPr>
              <a:t>REM AD Users and Computers &gt; Computers &gt; NEW</a:t>
            </a:r>
            <a:endParaRPr lang="en-US" sz="1050" dirty="0"/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300000" y="4100000"/>
          <a:ext cx="11592000" cy="1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How To Instructions</a:t>
                      </a:r>
                      <a:endParaRPr lang="en-US" sz="16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Hyper-V &gt; NEW &gt; Settings &gt; remove the standard Network Adapter &gt; Add Hardware &gt; Legacy Network Adapter &gt; LAN &gt; BIOS: Legacy Network Adapter first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Start NEW &gt; it receives an address from DHCP on DC1 &gt; press F12 for network boot &gt; Windows Boot Manager &gt; Microsoft Windows Setup (x64)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Enter BEN\Administrator credentials &gt; select Windows 10 Pro - BEN.LOCAL &gt; choose the 20 GB disk &gt; Windows installs from \\DC1 over the network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OOBE completes &gt; join the domain: System &gt; Rename this PC (advanced) &gt; Change &gt; Domain: BEN.LOCAL &gt; restart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Repeat for any number of endpoints - every new PC receives the identical, already-patched system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BEN.LOCAL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BUILD MAP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0000" y="1000000"/>
          <a:ext cx="11592000" cy="41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000"/>
                <a:gridCol w="2700000"/>
                <a:gridCol w="2250000"/>
                <a:gridCol w="5292000"/>
              </a:tblGrid>
              <a:tr h="34000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MACHINE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SPECIFICATION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IP ADDRESS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gency FB" panose="020B0503020202020204" pitchFamily="34" charset="0"/>
                        </a:rPr>
                        <a:t>ROLES &amp; SERVICES</a:t>
                      </a:r>
                      <a:endParaRPr lang="en-US" sz="1300" dirty="0"/>
                    </a:p>
                  </a:txBody>
                  <a:tcPr marL="91440" marR="91440" marT="36000" marB="36000" anchor="ctr">
                    <a:solidFill>
                      <a:srgbClr val="0070C0"/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DC1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Server 2019, 4 GB / 40 GB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192.168.100.1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AD DS forest BEN.LOCAL, DNS (forwarder 8.8.8.8), DHCP, WDS, FSRM, shares Home Z: / Reports Y: / Secret S:, print server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DC2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Server, 2 GB / 40 GB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192.168.100.2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Additional domain controller, RID pool manager, iSCSI initiator - spanned volume E: (10 GB)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RAS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Server 2016, 2 GB / 40 GB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LAN 192.168.100.254  WAN 192.168.200.1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Routing &amp; Remote Access - VPN (PPTP, 7 ports) for Management, iSCSI target (2 x 5 GB)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IS1 / IS2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2 GB / 30 GB each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192.168.100.3 / .4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IIS web servers, NLB cluster 192.168.100.10 (multicast, TCP 80) - www.site.com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CL1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10 Pro, 2 GB / 40 GB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DHCP (100-150)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Domain client in the IT OU - test endpoint for every GPO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PC1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10, 1 GB / 30 GB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192.168.200.10 (WAN)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Remote user - VPN client to RAS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Print1 / Print2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TCP/IP printers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192.168.100.50 / .51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Print1 &gt; Finance &amp; Office,  Print2 &gt; Sales &amp; Architects  (deployed by GPO)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Master / NEW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Windows 10 Pro VMs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DHCP (PXE)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Golden-image reference and PXE deployment target (WDS on DC1)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LAN / WAN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Hyper-V private switches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192.168.100.0/24  /  192.168.200.0/24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50" b="1" dirty="0">
                          <a:latin typeface="Agency FB" panose="020B0503020202020204" pitchFamily="34" charset="0"/>
                        </a:rPr>
                        <a:t>Internal network  /  simulated external network for the VPN</a:t>
                      </a:r>
                      <a:endParaRPr lang="en-US" sz="11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300000" y="5270000"/>
          <a:ext cx="11592000" cy="330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11592000"/>
              </a:tblGrid>
              <a:tr h="330000">
                <a:tc>
                  <a:txBody>
                    <a:bodyPr/>
                    <a:lstStyle/>
                    <a:p>
                      <a:pPr algn="l"/>
                      <a:r>
                        <a:rPr lang="en-US" sz="1250" b="1" dirty="0">
                          <a:latin typeface="Agency FB" panose="020B0503020202020204" pitchFamily="34" charset="0"/>
                        </a:rPr>
                        <a:t>Organizational Units: Management, Office, Finance, Sales, Architects, IT  -  all policies on the previous slides are linked to these OUs</a:t>
                      </a:r>
                      <a:endParaRPr lang="en-US" sz="1250" dirty="0"/>
                    </a:p>
                  </a:txBody>
                  <a:tcPr marL="91440" marR="91440" marT="36000" marB="3600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Property of Ben Halevy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2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3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4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5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6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7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4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8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9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9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9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93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480F86-A978-4060-BF60-56AAB322F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239BB0-53B8-40A5-8BB9-15D2ED1AEBC9}">
  <ds:schemaRefs>
    <ds:schemaRef ds:uri="http://purl.org/dc/elements/1.1/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A7C683C-DA35-4A0E-ADD0-CC297892D8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4350</Words>
  <Application>Microsoft Office PowerPoint</Application>
  <PresentationFormat>Widescreen</PresentationFormat>
  <Paragraphs>574</Paragraphs>
  <Slides>96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5" baseType="lpstr">
      <vt:lpstr>Agency FB</vt:lpstr>
      <vt:lpstr>Arial</vt:lpstr>
      <vt:lpstr>Bodoni MT Black</vt:lpstr>
      <vt:lpstr>Calibri</vt:lpstr>
      <vt:lpstr>Calibri Light</vt:lpstr>
      <vt:lpstr>Gill Sans Ultra Bold</vt:lpstr>
      <vt:lpstr>Rockwell</vt:lpstr>
      <vt:lpstr>Wingdings</vt:lpstr>
      <vt:lpstr>Atlas</vt:lpstr>
      <vt:lpstr>BEN.LOCAL</vt:lpstr>
      <vt:lpstr>BEN.LOCAL</vt:lpstr>
      <vt:lpstr>PowerPoint Presentation</vt:lpstr>
      <vt:lpstr>PowerPoint Presentation</vt:lpstr>
      <vt:lpstr>PowerPoint Presentation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BEN.LOCAL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2022-09-03T16:58:23Z</dcterms:created>
  <dcterms:modified xsi:type="dcterms:W3CDTF">2026-10-15T15:44:14Z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